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sldIdLst>
    <p:sldId id="278" r:id="rId2"/>
    <p:sldId id="285" r:id="rId3"/>
    <p:sldId id="279" r:id="rId4"/>
    <p:sldId id="283" r:id="rId5"/>
    <p:sldId id="286" r:id="rId6"/>
    <p:sldId id="284"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11" autoAdjust="0"/>
    <p:restoredTop sz="94660"/>
  </p:normalViewPr>
  <p:slideViewPr>
    <p:cSldViewPr snapToGrid="0">
      <p:cViewPr varScale="1">
        <p:scale>
          <a:sx n="105" d="100"/>
          <a:sy n="105" d="100"/>
        </p:scale>
        <p:origin x="1098" y="7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6" name="Rechteck 5"/>
          <p:cNvSpPr/>
          <p:nvPr/>
        </p:nvSpPr>
        <p:spPr>
          <a:xfrm>
            <a:off x="0" y="-1"/>
            <a:ext cx="12192000" cy="6858001"/>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panose="020B0502040204020203" pitchFamily="34" charset="0"/>
              <a:cs typeface="Segoe UI" panose="020B0502040204020203" pitchFamily="34" charset="0"/>
            </a:endParaRPr>
          </a:p>
        </p:txBody>
      </p:sp>
      <p:sp>
        <p:nvSpPr>
          <p:cNvPr id="19" name="Rechteck 18">
            <a:extLst>
              <a:ext uri="{FF2B5EF4-FFF2-40B4-BE49-F238E27FC236}">
                <a16:creationId xmlns:a16="http://schemas.microsoft.com/office/drawing/2014/main" id="{CDA444C7-F2B3-4C58-B782-C1A4A614AA8D}"/>
              </a:ext>
            </a:extLst>
          </p:cNvPr>
          <p:cNvSpPr/>
          <p:nvPr/>
        </p:nvSpPr>
        <p:spPr>
          <a:xfrm rot="191219">
            <a:off x="2810843" y="1389634"/>
            <a:ext cx="9495743" cy="3649087"/>
          </a:xfrm>
          <a:prstGeom prst="rect">
            <a:avLst/>
          </a:prstGeom>
          <a:solidFill>
            <a:srgbClr val="0E3D5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lvl="0" indent="0" algn="ctr">
              <a:lnSpc>
                <a:spcPct val="90000"/>
              </a:lnSpc>
              <a:spcBef>
                <a:spcPts val="1000"/>
              </a:spcBef>
              <a:buFont typeface="Arial" panose="020B0604020202020204" pitchFamily="34" charset="0"/>
              <a:buNone/>
            </a:pPr>
            <a:endParaRPr lang="en-US" dirty="0">
              <a:solidFill>
                <a:schemeClr val="accent2">
                  <a:lumMod val="50000"/>
                  <a:alpha val="0"/>
                </a:schemeClr>
              </a:solidFill>
            </a:endParaRPr>
          </a:p>
        </p:txBody>
      </p:sp>
      <p:sp>
        <p:nvSpPr>
          <p:cNvPr id="2" name="Titel 1"/>
          <p:cNvSpPr>
            <a:spLocks noGrp="1"/>
          </p:cNvSpPr>
          <p:nvPr>
            <p:ph type="ctrTitle"/>
          </p:nvPr>
        </p:nvSpPr>
        <p:spPr>
          <a:xfrm>
            <a:off x="3237890" y="1776330"/>
            <a:ext cx="8793689" cy="810459"/>
          </a:xfrm>
        </p:spPr>
        <p:txBody>
          <a:bodyPr anchor="t">
            <a:normAutofit/>
          </a:bodyPr>
          <a:lstStyle>
            <a:lvl1pPr algn="l">
              <a:defRPr sz="3200">
                <a:solidFill>
                  <a:schemeClr val="bg1"/>
                </a:solidFill>
                <a:latin typeface="Segoe UI Semibold" panose="020B0702040204020203" pitchFamily="34" charset="0"/>
                <a:cs typeface="Segoe UI Semibold" panose="020B0702040204020203" pitchFamily="34" charset="0"/>
              </a:defRPr>
            </a:lvl1pPr>
          </a:lstStyle>
          <a:p>
            <a:r>
              <a:rPr lang="de-DE"/>
              <a:t>Mastertitelformat bearbeiten</a:t>
            </a:r>
            <a:endParaRPr lang="de-DE" dirty="0"/>
          </a:p>
        </p:txBody>
      </p:sp>
      <p:sp>
        <p:nvSpPr>
          <p:cNvPr id="3" name="Untertitel 2"/>
          <p:cNvSpPr>
            <a:spLocks noGrp="1"/>
          </p:cNvSpPr>
          <p:nvPr>
            <p:ph type="subTitle" idx="1"/>
          </p:nvPr>
        </p:nvSpPr>
        <p:spPr>
          <a:xfrm>
            <a:off x="3237890" y="2586789"/>
            <a:ext cx="8793689" cy="12994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24" name="Grafik 23">
            <a:extLst>
              <a:ext uri="{FF2B5EF4-FFF2-40B4-BE49-F238E27FC236}">
                <a16:creationId xmlns:a16="http://schemas.microsoft.com/office/drawing/2014/main" id="{8D29D5D4-BDD7-42BC-97AE-232EDA43C1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082547" y="4394730"/>
            <a:ext cx="1535146" cy="354537"/>
          </a:xfrm>
          <a:prstGeom prst="rect">
            <a:avLst/>
          </a:prstGeom>
        </p:spPr>
      </p:pic>
    </p:spTree>
    <p:extLst>
      <p:ext uri="{BB962C8B-B14F-4D97-AF65-F5344CB8AC3E}">
        <p14:creationId xmlns:p14="http://schemas.microsoft.com/office/powerpoint/2010/main" val="4228138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de EN">
    <p:spTree>
      <p:nvGrpSpPr>
        <p:cNvPr id="1" name=""/>
        <p:cNvGrpSpPr/>
        <p:nvPr/>
      </p:nvGrpSpPr>
      <p:grpSpPr>
        <a:xfrm>
          <a:off x="0" y="0"/>
          <a:ext cx="0" cy="0"/>
          <a:chOff x="0" y="0"/>
          <a:chExt cx="0" cy="0"/>
        </a:xfrm>
      </p:grpSpPr>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92"/>
            <a:ext cx="12192000" cy="6868892"/>
          </a:xfrm>
          <a:prstGeom prst="rect">
            <a:avLst/>
          </a:prstGeom>
        </p:spPr>
      </p:pic>
      <p:sp>
        <p:nvSpPr>
          <p:cNvPr id="2" name="Textfeld 1"/>
          <p:cNvSpPr txBox="1"/>
          <p:nvPr/>
        </p:nvSpPr>
        <p:spPr>
          <a:xfrm>
            <a:off x="622575" y="866570"/>
            <a:ext cx="6181863" cy="1421928"/>
          </a:xfrm>
          <a:prstGeom prst="rect">
            <a:avLst/>
          </a:prstGeom>
          <a:noFill/>
        </p:spPr>
        <p:txBody>
          <a:bodyPr wrap="square" rtlCol="0">
            <a:spAutoFit/>
          </a:bodyPr>
          <a:lstStyle/>
          <a:p>
            <a:pPr algn="ctr">
              <a:lnSpc>
                <a:spcPct val="90000"/>
              </a:lnSpc>
            </a:pPr>
            <a:r>
              <a:rPr lang="en-US" sz="4800" dirty="0">
                <a:latin typeface="Segoe UI Semibold" panose="020B0702040204020203" pitchFamily="34" charset="0"/>
                <a:cs typeface="Segoe UI Semibold" panose="020B0702040204020203" pitchFamily="34" charset="0"/>
              </a:rPr>
              <a:t>Thank you for your attention</a:t>
            </a:r>
            <a:endParaRPr lang="de-DE" sz="4800" dirty="0">
              <a:latin typeface="Segoe UI Semibold" panose="020B0702040204020203" pitchFamily="34" charset="0"/>
              <a:cs typeface="Segoe UI Semibold" panose="020B0702040204020203" pitchFamily="34" charset="0"/>
            </a:endParaRPr>
          </a:p>
        </p:txBody>
      </p:sp>
      <p:sp>
        <p:nvSpPr>
          <p:cNvPr id="7" name="Rechteck 6"/>
          <p:cNvSpPr/>
          <p:nvPr/>
        </p:nvSpPr>
        <p:spPr>
          <a:xfrm>
            <a:off x="0" y="6335332"/>
            <a:ext cx="12192000" cy="522668"/>
          </a:xfrm>
          <a:prstGeom prst="rect">
            <a:avLst/>
          </a:prstGeom>
          <a:solidFill>
            <a:srgbClr val="0E3D5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368038" y="6476758"/>
            <a:ext cx="985761" cy="227658"/>
          </a:xfrm>
          <a:prstGeom prst="rect">
            <a:avLst/>
          </a:prstGeom>
        </p:spPr>
      </p:pic>
    </p:spTree>
    <p:extLst>
      <p:ext uri="{BB962C8B-B14F-4D97-AF65-F5344CB8AC3E}">
        <p14:creationId xmlns:p14="http://schemas.microsoft.com/office/powerpoint/2010/main" val="4240132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Copyright DE">
    <p:spTree>
      <p:nvGrpSpPr>
        <p:cNvPr id="1" name=""/>
        <p:cNvGrpSpPr/>
        <p:nvPr/>
      </p:nvGrpSpPr>
      <p:grpSpPr>
        <a:xfrm>
          <a:off x="0" y="0"/>
          <a:ext cx="0" cy="0"/>
          <a:chOff x="0" y="0"/>
          <a:chExt cx="0" cy="0"/>
        </a:xfrm>
      </p:grpSpPr>
      <p:sp>
        <p:nvSpPr>
          <p:cNvPr id="5" name="Rechteck 4"/>
          <p:cNvSpPr/>
          <p:nvPr/>
        </p:nvSpPr>
        <p:spPr>
          <a:xfrm>
            <a:off x="0" y="0"/>
            <a:ext cx="12192000" cy="6335331"/>
          </a:xfrm>
          <a:prstGeom prst="rect">
            <a:avLst/>
          </a:prstGeom>
          <a:gradFill>
            <a:gsLst>
              <a:gs pos="8000">
                <a:schemeClr val="bg1">
                  <a:alpha val="96000"/>
                </a:schemeClr>
              </a:gs>
              <a:gs pos="16000">
                <a:schemeClr val="bg1">
                  <a:alpha val="97000"/>
                </a:schemeClr>
              </a:gs>
              <a:gs pos="0">
                <a:schemeClr val="bg1">
                  <a:alpha val="92000"/>
                </a:schemeClr>
              </a:gs>
              <a:gs pos="100000">
                <a:schemeClr val="bg1">
                  <a:alpha val="9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panose="020B0502040204020203" pitchFamily="34" charset="0"/>
              <a:cs typeface="Segoe UI" panose="020B0502040204020203" pitchFamily="34" charset="0"/>
            </a:endParaRPr>
          </a:p>
        </p:txBody>
      </p:sp>
      <p:sp>
        <p:nvSpPr>
          <p:cNvPr id="8" name="Rechteck 7"/>
          <p:cNvSpPr/>
          <p:nvPr/>
        </p:nvSpPr>
        <p:spPr>
          <a:xfrm>
            <a:off x="0" y="6335332"/>
            <a:ext cx="12192000" cy="522668"/>
          </a:xfrm>
          <a:prstGeom prst="rect">
            <a:avLst/>
          </a:prstGeom>
          <a:solidFill>
            <a:schemeClr val="bg1">
              <a:alpha val="96000"/>
            </a:schemeClr>
          </a:solidFill>
          <a:ln>
            <a:noFill/>
          </a:ln>
          <a:effectLst>
            <a:outerShdw blurRad="317500" dir="16200000" sx="96000" sy="96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Datumsplatzhalter 3"/>
          <p:cNvSpPr>
            <a:spLocks noGrp="1"/>
          </p:cNvSpPr>
          <p:nvPr>
            <p:ph type="dt" sz="half" idx="10"/>
          </p:nvPr>
        </p:nvSpPr>
        <p:spPr>
          <a:xfrm>
            <a:off x="838200" y="6409925"/>
            <a:ext cx="1270000" cy="365125"/>
          </a:xfrm>
        </p:spPr>
        <p:txBody>
          <a:bodyPr/>
          <a:lstStyle/>
          <a:p>
            <a:fld id="{6424715C-CD31-46F7-B2AB-3B525D017184}" type="datetime1">
              <a:rPr lang="de-DE" smtClean="0"/>
              <a:t>31.01.2024</a:t>
            </a:fld>
            <a:endParaRPr lang="de-DE"/>
          </a:p>
        </p:txBody>
      </p:sp>
      <p:sp>
        <p:nvSpPr>
          <p:cNvPr id="10" name="Fußzeilenplatzhalter 4"/>
          <p:cNvSpPr>
            <a:spLocks noGrp="1"/>
          </p:cNvSpPr>
          <p:nvPr>
            <p:ph type="ftr" sz="quarter" idx="11"/>
          </p:nvPr>
        </p:nvSpPr>
        <p:spPr>
          <a:xfrm>
            <a:off x="2458278" y="6409925"/>
            <a:ext cx="5091043" cy="365125"/>
          </a:xfrm>
        </p:spPr>
        <p:txBody>
          <a:bodyPr/>
          <a:lstStyle/>
          <a:p>
            <a:endParaRPr lang="de-DE"/>
          </a:p>
        </p:txBody>
      </p:sp>
      <p:sp>
        <p:nvSpPr>
          <p:cNvPr id="11" name="Foliennummernplatzhalter 5"/>
          <p:cNvSpPr>
            <a:spLocks noGrp="1"/>
          </p:cNvSpPr>
          <p:nvPr>
            <p:ph type="sldNum" sz="quarter" idx="12"/>
          </p:nvPr>
        </p:nvSpPr>
        <p:spPr>
          <a:xfrm>
            <a:off x="7899400" y="6409925"/>
            <a:ext cx="939800" cy="365125"/>
          </a:xfrm>
        </p:spPr>
        <p:txBody>
          <a:bodyPr/>
          <a:lstStyle/>
          <a:p>
            <a:fld id="{F276364A-9B52-4229-8A54-814F0E859F6F}" type="slidenum">
              <a:rPr lang="de-DE" smtClean="0"/>
              <a:t>‹Nr.›</a:t>
            </a:fld>
            <a:endParaRPr lang="de-DE"/>
          </a:p>
        </p:txBody>
      </p:sp>
      <p:pic>
        <p:nvPicPr>
          <p:cNvPr id="12" name="Grafik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10363200" y="6492387"/>
            <a:ext cx="990600" cy="228775"/>
          </a:xfrm>
          <a:prstGeom prst="rect">
            <a:avLst/>
          </a:prstGeom>
          <a:noFill/>
          <a:ln>
            <a:noFill/>
          </a:ln>
        </p:spPr>
      </p:pic>
      <p:sp>
        <p:nvSpPr>
          <p:cNvPr id="2" name="Textfeld 1">
            <a:extLst>
              <a:ext uri="{FF2B5EF4-FFF2-40B4-BE49-F238E27FC236}">
                <a16:creationId xmlns:a16="http://schemas.microsoft.com/office/drawing/2014/main" id="{C06FD44D-7B21-1EB8-8C85-3322A6C84ED4}"/>
              </a:ext>
            </a:extLst>
          </p:cNvPr>
          <p:cNvSpPr txBox="1"/>
          <p:nvPr userDrawn="1"/>
        </p:nvSpPr>
        <p:spPr>
          <a:xfrm>
            <a:off x="838200" y="6453987"/>
            <a:ext cx="3581400" cy="276999"/>
          </a:xfrm>
          <a:prstGeom prst="rect">
            <a:avLst/>
          </a:prstGeom>
          <a:noFill/>
        </p:spPr>
        <p:txBody>
          <a:bodyPr wrap="square" rtlCol="0">
            <a:spAutoFit/>
          </a:bodyPr>
          <a:lstStyle/>
          <a:p>
            <a:r>
              <a:rPr lang="en-US" sz="1200" dirty="0"/>
              <a:t>© Copyright 2024 Tobias Rust</a:t>
            </a:r>
          </a:p>
        </p:txBody>
      </p:sp>
      <p:sp>
        <p:nvSpPr>
          <p:cNvPr id="3" name="Textfeld 2">
            <a:extLst>
              <a:ext uri="{FF2B5EF4-FFF2-40B4-BE49-F238E27FC236}">
                <a16:creationId xmlns:a16="http://schemas.microsoft.com/office/drawing/2014/main" id="{11D5CB49-DEDF-556E-48D2-444CE76CC463}"/>
              </a:ext>
            </a:extLst>
          </p:cNvPr>
          <p:cNvSpPr txBox="1"/>
          <p:nvPr/>
        </p:nvSpPr>
        <p:spPr>
          <a:xfrm>
            <a:off x="1472811" y="1661275"/>
            <a:ext cx="9011377" cy="3139321"/>
          </a:xfrm>
          <a:prstGeom prst="rect">
            <a:avLst/>
          </a:prstGeom>
          <a:noFill/>
        </p:spPr>
        <p:txBody>
          <a:bodyPr wrap="square">
            <a:spAutoFit/>
          </a:bodyPr>
          <a:lstStyle/>
          <a:p>
            <a:pPr marL="274320" indent="-274320">
              <a:spcAft>
                <a:spcPts val="600"/>
              </a:spcAft>
            </a:pPr>
            <a:endParaRPr lang="en-US" sz="1600" b="1" kern="0" dirty="0">
              <a:effectLst/>
              <a:latin typeface="Segoe UI Semibold" panose="020B0702040204020203"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de-DE" sz="1100" b="1" dirty="0">
                <a:effectLst/>
                <a:latin typeface="Segoe UI" panose="020B0502040204020203" pitchFamily="34" charset="0"/>
                <a:ea typeface="Calibri" panose="020F0502020204030204" pitchFamily="34" charset="0"/>
                <a:cs typeface="Times New Roman" panose="02020603050405020304" pitchFamily="18" charset="0"/>
              </a:rPr>
              <a:t>Copyright 2024 – Tobias Rust, Weichselstr.1, D-12043 Berlin</a:t>
            </a:r>
            <a:endParaRPr lang="en-US" sz="1100" dirty="0">
              <a:effectLst/>
              <a:latin typeface="Segoe UI" panose="020B0502040204020203" pitchFamily="34" charset="0"/>
              <a:ea typeface="Calibri" panose="020F0502020204030204" pitchFamily="34" charset="0"/>
              <a:cs typeface="Times New Roman" panose="02020603050405020304" pitchFamily="18" charset="0"/>
            </a:endParaRPr>
          </a:p>
          <a:p>
            <a:pPr>
              <a:spcBef>
                <a:spcPts val="600"/>
              </a:spcBef>
              <a:spcAft>
                <a:spcPts val="600"/>
              </a:spcAft>
            </a:pPr>
            <a:r>
              <a:rPr lang="de-DE" sz="1100" b="1" dirty="0">
                <a:effectLst/>
                <a:latin typeface="Segoe UI" panose="020B0502040204020203" pitchFamily="34" charset="0"/>
                <a:ea typeface="Calibri" panose="020F0502020204030204" pitchFamily="34" charset="0"/>
                <a:cs typeface="GEsans"/>
              </a:rPr>
              <a:t>Dieses Dokument – einschließlich aller seiner Teile – ist urheberrechtlich geschützt. Jede Verwertung, die nicht ausdrücklich vom Urheberrechtsgesetz zugelassen wird, bedarf der vorherigen schriftlichen Zustimmung von Tobias Rust. Dies gilt insbesondere für Vervielfältigungen, Bearbeitungen, Übersetzungen, Veröffentlichungen, Mikroverfilmung und die Einspeicherung und Verarbeitung in elektronischen Systemen.</a:t>
            </a:r>
            <a:endParaRPr lang="en-US" sz="1100" dirty="0">
              <a:effectLst/>
              <a:latin typeface="Segoe UI" panose="020B0502040204020203" pitchFamily="34" charset="0"/>
              <a:ea typeface="Calibri" panose="020F0502020204030204" pitchFamily="34" charset="0"/>
              <a:cs typeface="Times New Roman" panose="02020603050405020304" pitchFamily="18" charset="0"/>
            </a:endParaRPr>
          </a:p>
          <a:p>
            <a:pPr>
              <a:spcBef>
                <a:spcPts val="600"/>
              </a:spcBef>
              <a:spcAft>
                <a:spcPts val="600"/>
              </a:spcAft>
            </a:pPr>
            <a:r>
              <a:rPr lang="de-DE" sz="1100" b="1" dirty="0">
                <a:effectLst/>
                <a:latin typeface="Segoe UI" panose="020B0502040204020203" pitchFamily="34" charset="0"/>
                <a:ea typeface="Calibri" panose="020F0502020204030204" pitchFamily="34" charset="0"/>
                <a:cs typeface="GEsans"/>
              </a:rPr>
              <a:t>Der </a:t>
            </a:r>
            <a:r>
              <a:rPr lang="de-DE" sz="1100" b="1" dirty="0" err="1">
                <a:effectLst/>
                <a:latin typeface="Segoe UI" panose="020B0502040204020203" pitchFamily="34" charset="0"/>
                <a:ea typeface="Calibri" panose="020F0502020204030204" pitchFamily="34" charset="0"/>
                <a:cs typeface="GEsans"/>
              </a:rPr>
              <a:t>cutomer</a:t>
            </a:r>
            <a:r>
              <a:rPr lang="de-DE" sz="1100" b="1" dirty="0">
                <a:effectLst/>
                <a:latin typeface="Segoe UI" panose="020B0502040204020203" pitchFamily="34" charset="0"/>
                <a:ea typeface="Calibri" panose="020F0502020204030204" pitchFamily="34" charset="0"/>
                <a:cs typeface="GEsans"/>
              </a:rPr>
              <a:t> erhält nach vollständiger Bezahlung der jeweils vertraglich vereinbarten Vergütung an diesem schriftlichen, maschinenlesbaren Dokument das unwiderrufliche, nicht ausschließliche, nicht übertragbare und zeitlich nicht beschränkte Recht, die Unterlagen für den vorgesehenen Einsatzzweck zu nutzen.</a:t>
            </a:r>
            <a:endParaRPr lang="en-US" sz="1100" dirty="0">
              <a:effectLst/>
              <a:latin typeface="Segoe UI" panose="020B0502040204020203" pitchFamily="34" charset="0"/>
              <a:ea typeface="Calibri" panose="020F0502020204030204" pitchFamily="34" charset="0"/>
              <a:cs typeface="Times New Roman" panose="02020603050405020304" pitchFamily="18" charset="0"/>
            </a:endParaRPr>
          </a:p>
          <a:p>
            <a:pPr>
              <a:spcBef>
                <a:spcPts val="600"/>
              </a:spcBef>
              <a:spcAft>
                <a:spcPts val="600"/>
              </a:spcAft>
            </a:pPr>
            <a:r>
              <a:rPr lang="de-DE" sz="1100" dirty="0">
                <a:effectLst/>
                <a:latin typeface="Segoe UI" panose="020B0502040204020203" pitchFamily="34" charset="0"/>
                <a:ea typeface="Calibri" panose="020F0502020204030204" pitchFamily="34" charset="0"/>
                <a:cs typeface="Times New Roman" panose="02020603050405020304" pitchFamily="18" charset="0"/>
              </a:rPr>
              <a:t>Die in diesem Dokument enthaltenen Angaben und Daten und Verweise auf externe Quellen können ohne vorherige Ankündigung geändert werden. Alle in Beispielen und Illustrationen genannten Namen jeder Art sind – soweit nicht anders angegeben – rein fiktiv. Jede Ähnlichkeit mit real existierenden Namen ist rein zufällig.</a:t>
            </a:r>
            <a:endParaRPr lang="en-US" sz="1100" dirty="0">
              <a:effectLst/>
              <a:latin typeface="Segoe UI" panose="020B0502040204020203" pitchFamily="34" charset="0"/>
              <a:ea typeface="Calibri" panose="020F0502020204030204" pitchFamily="34" charset="0"/>
              <a:cs typeface="Times New Roman" panose="02020603050405020304" pitchFamily="18" charset="0"/>
            </a:endParaRPr>
          </a:p>
          <a:p>
            <a:pPr>
              <a:spcBef>
                <a:spcPts val="600"/>
              </a:spcBef>
              <a:spcAft>
                <a:spcPts val="600"/>
              </a:spcAft>
            </a:pPr>
            <a:r>
              <a:rPr lang="de-DE" sz="1100" dirty="0">
                <a:effectLst/>
                <a:latin typeface="Segoe UI" panose="020B0502040204020203" pitchFamily="34" charset="0"/>
                <a:ea typeface="Calibri" panose="020F0502020204030204" pitchFamily="34" charset="0"/>
                <a:cs typeface="Times New Roman" panose="02020603050405020304" pitchFamily="18" charset="0"/>
              </a:rPr>
              <a:t>Die in diesem Dokument aufgeführten Namen real existierender Firmen und Produkte sind möglicherweise Marken der jeweiligen Eigentümer.</a:t>
            </a:r>
            <a:endParaRPr lang="en-US" sz="1100" dirty="0">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1436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pyright EN">
    <p:spTree>
      <p:nvGrpSpPr>
        <p:cNvPr id="1" name=""/>
        <p:cNvGrpSpPr/>
        <p:nvPr/>
      </p:nvGrpSpPr>
      <p:grpSpPr>
        <a:xfrm>
          <a:off x="0" y="0"/>
          <a:ext cx="0" cy="0"/>
          <a:chOff x="0" y="0"/>
          <a:chExt cx="0" cy="0"/>
        </a:xfrm>
      </p:grpSpPr>
      <p:sp>
        <p:nvSpPr>
          <p:cNvPr id="5" name="Rechteck 4"/>
          <p:cNvSpPr/>
          <p:nvPr/>
        </p:nvSpPr>
        <p:spPr>
          <a:xfrm>
            <a:off x="0" y="0"/>
            <a:ext cx="12192000" cy="6335331"/>
          </a:xfrm>
          <a:prstGeom prst="rect">
            <a:avLst/>
          </a:prstGeom>
          <a:gradFill>
            <a:gsLst>
              <a:gs pos="8000">
                <a:schemeClr val="bg1">
                  <a:alpha val="96000"/>
                </a:schemeClr>
              </a:gs>
              <a:gs pos="16000">
                <a:schemeClr val="bg1">
                  <a:alpha val="97000"/>
                </a:schemeClr>
              </a:gs>
              <a:gs pos="0">
                <a:schemeClr val="bg1">
                  <a:alpha val="92000"/>
                </a:schemeClr>
              </a:gs>
              <a:gs pos="100000">
                <a:schemeClr val="bg1">
                  <a:alpha val="9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panose="020B0502040204020203" pitchFamily="34" charset="0"/>
              <a:cs typeface="Segoe UI" panose="020B0502040204020203" pitchFamily="34" charset="0"/>
            </a:endParaRPr>
          </a:p>
        </p:txBody>
      </p:sp>
      <p:sp>
        <p:nvSpPr>
          <p:cNvPr id="8" name="Rechteck 7"/>
          <p:cNvSpPr/>
          <p:nvPr/>
        </p:nvSpPr>
        <p:spPr>
          <a:xfrm>
            <a:off x="0" y="6335332"/>
            <a:ext cx="12192000" cy="522668"/>
          </a:xfrm>
          <a:prstGeom prst="rect">
            <a:avLst/>
          </a:prstGeom>
          <a:solidFill>
            <a:schemeClr val="bg1">
              <a:alpha val="96000"/>
            </a:schemeClr>
          </a:solidFill>
          <a:ln>
            <a:noFill/>
          </a:ln>
          <a:effectLst>
            <a:outerShdw blurRad="317500" dir="16200000" sx="96000" sy="96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Datumsplatzhalter 3"/>
          <p:cNvSpPr>
            <a:spLocks noGrp="1"/>
          </p:cNvSpPr>
          <p:nvPr>
            <p:ph type="dt" sz="half" idx="10"/>
          </p:nvPr>
        </p:nvSpPr>
        <p:spPr>
          <a:xfrm>
            <a:off x="838200" y="6409925"/>
            <a:ext cx="1270000" cy="365125"/>
          </a:xfrm>
        </p:spPr>
        <p:txBody>
          <a:bodyPr/>
          <a:lstStyle/>
          <a:p>
            <a:fld id="{6424715C-CD31-46F7-B2AB-3B525D017184}" type="datetime1">
              <a:rPr lang="de-DE" smtClean="0"/>
              <a:t>31.01.2024</a:t>
            </a:fld>
            <a:endParaRPr lang="de-DE"/>
          </a:p>
        </p:txBody>
      </p:sp>
      <p:sp>
        <p:nvSpPr>
          <p:cNvPr id="10" name="Fußzeilenplatzhalter 4"/>
          <p:cNvSpPr>
            <a:spLocks noGrp="1"/>
          </p:cNvSpPr>
          <p:nvPr>
            <p:ph type="ftr" sz="quarter" idx="11"/>
          </p:nvPr>
        </p:nvSpPr>
        <p:spPr>
          <a:xfrm>
            <a:off x="2458278" y="6409925"/>
            <a:ext cx="5091043" cy="365125"/>
          </a:xfrm>
        </p:spPr>
        <p:txBody>
          <a:bodyPr/>
          <a:lstStyle/>
          <a:p>
            <a:endParaRPr lang="de-DE"/>
          </a:p>
        </p:txBody>
      </p:sp>
      <p:sp>
        <p:nvSpPr>
          <p:cNvPr id="11" name="Foliennummernplatzhalter 5"/>
          <p:cNvSpPr>
            <a:spLocks noGrp="1"/>
          </p:cNvSpPr>
          <p:nvPr>
            <p:ph type="sldNum" sz="quarter" idx="12"/>
          </p:nvPr>
        </p:nvSpPr>
        <p:spPr>
          <a:xfrm>
            <a:off x="7899400" y="6409925"/>
            <a:ext cx="939800" cy="365125"/>
          </a:xfrm>
        </p:spPr>
        <p:txBody>
          <a:bodyPr/>
          <a:lstStyle/>
          <a:p>
            <a:fld id="{F276364A-9B52-4229-8A54-814F0E859F6F}" type="slidenum">
              <a:rPr lang="de-DE" smtClean="0"/>
              <a:t>‹Nr.›</a:t>
            </a:fld>
            <a:endParaRPr lang="de-DE"/>
          </a:p>
        </p:txBody>
      </p:sp>
      <p:pic>
        <p:nvPicPr>
          <p:cNvPr id="12" name="Grafik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10363200" y="6492387"/>
            <a:ext cx="990600" cy="228775"/>
          </a:xfrm>
          <a:prstGeom prst="rect">
            <a:avLst/>
          </a:prstGeom>
          <a:noFill/>
          <a:ln>
            <a:noFill/>
          </a:ln>
        </p:spPr>
      </p:pic>
      <p:sp>
        <p:nvSpPr>
          <p:cNvPr id="2" name="Textfeld 1">
            <a:extLst>
              <a:ext uri="{FF2B5EF4-FFF2-40B4-BE49-F238E27FC236}">
                <a16:creationId xmlns:a16="http://schemas.microsoft.com/office/drawing/2014/main" id="{C06FD44D-7B21-1EB8-8C85-3322A6C84ED4}"/>
              </a:ext>
            </a:extLst>
          </p:cNvPr>
          <p:cNvSpPr txBox="1"/>
          <p:nvPr/>
        </p:nvSpPr>
        <p:spPr>
          <a:xfrm>
            <a:off x="838200" y="6453987"/>
            <a:ext cx="3581400" cy="276999"/>
          </a:xfrm>
          <a:prstGeom prst="rect">
            <a:avLst/>
          </a:prstGeom>
          <a:noFill/>
        </p:spPr>
        <p:txBody>
          <a:bodyPr wrap="square" rtlCol="0">
            <a:spAutoFit/>
          </a:bodyPr>
          <a:lstStyle/>
          <a:p>
            <a:r>
              <a:rPr lang="en-US" sz="1200" dirty="0"/>
              <a:t>© Copyright 2024 Tobias Rust</a:t>
            </a:r>
          </a:p>
        </p:txBody>
      </p:sp>
      <p:sp>
        <p:nvSpPr>
          <p:cNvPr id="3" name="Textfeld 2">
            <a:extLst>
              <a:ext uri="{FF2B5EF4-FFF2-40B4-BE49-F238E27FC236}">
                <a16:creationId xmlns:a16="http://schemas.microsoft.com/office/drawing/2014/main" id="{11D5CB49-DEDF-556E-48D2-444CE76CC463}"/>
              </a:ext>
            </a:extLst>
          </p:cNvPr>
          <p:cNvSpPr txBox="1"/>
          <p:nvPr/>
        </p:nvSpPr>
        <p:spPr>
          <a:xfrm>
            <a:off x="1472811" y="1661275"/>
            <a:ext cx="9011377" cy="2800767"/>
          </a:xfrm>
          <a:prstGeom prst="rect">
            <a:avLst/>
          </a:prstGeom>
          <a:noFill/>
        </p:spPr>
        <p:txBody>
          <a:bodyPr wrap="square">
            <a:spAutoFit/>
          </a:bodyPr>
          <a:lstStyle/>
          <a:p>
            <a:pPr marL="274320" indent="-274320">
              <a:spcAft>
                <a:spcPts val="600"/>
              </a:spcAft>
            </a:pPr>
            <a:endParaRPr lang="en-US" sz="1600" b="1" kern="0" dirty="0">
              <a:effectLst/>
              <a:latin typeface="Segoe UI Semibold" panose="020B0702040204020203"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de-DE" sz="1100" b="1" dirty="0">
                <a:effectLst/>
                <a:latin typeface="Segoe UI" panose="020B0502040204020203" pitchFamily="34" charset="0"/>
                <a:ea typeface="Calibri" panose="020F0502020204030204" pitchFamily="34" charset="0"/>
                <a:cs typeface="Times New Roman" panose="02020603050405020304" pitchFamily="18" charset="0"/>
              </a:rPr>
              <a:t>Copyright 2024 – Tobias Rust, Weichselstr.1, D-12043 Berlin</a:t>
            </a:r>
            <a:endParaRPr lang="en-US" sz="1100" dirty="0">
              <a:effectLst/>
              <a:latin typeface="Segoe UI" panose="020B0502040204020203" pitchFamily="34" charset="0"/>
              <a:ea typeface="Calibri" panose="020F0502020204030204" pitchFamily="34" charset="0"/>
              <a:cs typeface="Times New Roman" panose="02020603050405020304" pitchFamily="18" charset="0"/>
            </a:endParaRPr>
          </a:p>
          <a:p>
            <a:pPr>
              <a:spcBef>
                <a:spcPts val="600"/>
              </a:spcBef>
              <a:spcAft>
                <a:spcPts val="600"/>
              </a:spcAft>
            </a:pPr>
            <a:r>
              <a:rPr lang="en-US" sz="1100" b="1" dirty="0">
                <a:effectLst/>
                <a:latin typeface="Segoe UI" panose="020B0502040204020203" pitchFamily="34" charset="0"/>
                <a:ea typeface="Calibri" panose="020F0502020204030204" pitchFamily="34" charset="0"/>
                <a:cs typeface="GEsans"/>
              </a:rPr>
              <a:t>This document – including all its parts – is protected by copyright. Any use that is not expressly permitted by copyright law requires the prior written consent of Tobias Rust. This applies in particular to reproductions, adaptations, translations, publications, microfilming and storage and processing in electronic systems.</a:t>
            </a:r>
            <a:endParaRPr lang="en-US" sz="1100" dirty="0">
              <a:effectLst/>
              <a:latin typeface="Segoe UI" panose="020B0502040204020203" pitchFamily="34" charset="0"/>
              <a:ea typeface="Calibri" panose="020F0502020204030204" pitchFamily="34" charset="0"/>
              <a:cs typeface="Times New Roman" panose="02020603050405020304" pitchFamily="18" charset="0"/>
            </a:endParaRPr>
          </a:p>
          <a:p>
            <a:pPr>
              <a:spcBef>
                <a:spcPts val="600"/>
              </a:spcBef>
              <a:spcAft>
                <a:spcPts val="600"/>
              </a:spcAft>
            </a:pPr>
            <a:r>
              <a:rPr lang="en-US" sz="1100" b="1" dirty="0">
                <a:effectLst/>
                <a:latin typeface="Segoe UI" panose="020B0502040204020203" pitchFamily="34" charset="0"/>
                <a:ea typeface="Calibri" panose="020F0502020204030204" pitchFamily="34" charset="0"/>
                <a:cs typeface="GEsans"/>
              </a:rPr>
              <a:t>After full payment of the contractually agreed remuneration for this written, machine-readable document, the customer receives the irrevocable, non-exclusive, non-transferable and unlimited right to use the documents for the intended purpose.</a:t>
            </a:r>
            <a:endParaRPr lang="en-US" sz="1100" dirty="0">
              <a:effectLst/>
              <a:latin typeface="Segoe UI" panose="020B0502040204020203" pitchFamily="34" charset="0"/>
              <a:ea typeface="Calibri" panose="020F0502020204030204" pitchFamily="34" charset="0"/>
              <a:cs typeface="Times New Roman" panose="02020603050405020304" pitchFamily="18" charset="0"/>
            </a:endParaRPr>
          </a:p>
          <a:p>
            <a:pPr>
              <a:spcBef>
                <a:spcPts val="600"/>
              </a:spcBef>
              <a:spcAft>
                <a:spcPts val="600"/>
              </a:spcAft>
            </a:pPr>
            <a:r>
              <a:rPr lang="en-US" sz="1100" dirty="0">
                <a:effectLst/>
                <a:latin typeface="Segoe UI" panose="020B0502040204020203" pitchFamily="34" charset="0"/>
                <a:ea typeface="Calibri" panose="020F0502020204030204" pitchFamily="34" charset="0"/>
                <a:cs typeface="Times New Roman" panose="02020603050405020304" pitchFamily="18" charset="0"/>
              </a:rPr>
              <a:t>The information and data contained in this document and references to external sources are subject to change without prior notice. All names of any kind mentioned in examples and illustrations are - unless otherwise stated - purely fictitious. Any similarity to real names is purely coincidental.</a:t>
            </a:r>
          </a:p>
          <a:p>
            <a:pPr>
              <a:spcBef>
                <a:spcPts val="600"/>
              </a:spcBef>
              <a:spcAft>
                <a:spcPts val="600"/>
              </a:spcAft>
            </a:pPr>
            <a:r>
              <a:rPr lang="de-DE" sz="1100" dirty="0">
                <a:effectLst/>
                <a:latin typeface="Segoe UI" panose="020B0502040204020203" pitchFamily="34" charset="0"/>
                <a:ea typeface="Calibri" panose="020F0502020204030204" pitchFamily="34" charset="0"/>
                <a:cs typeface="Times New Roman" panose="02020603050405020304" pitchFamily="18" charset="0"/>
              </a:rPr>
              <a:t>T</a:t>
            </a:r>
            <a:r>
              <a:rPr lang="en-US" sz="1100" dirty="0"/>
              <a:t>he names of real companies and products listed in this document may be trademarks of their respective owners.</a:t>
            </a:r>
            <a:endParaRPr lang="en-US" sz="1100" dirty="0">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5976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bschnitt 1">
    <p:spTree>
      <p:nvGrpSpPr>
        <p:cNvPr id="1" name=""/>
        <p:cNvGrpSpPr/>
        <p:nvPr/>
      </p:nvGrpSpPr>
      <p:grpSpPr>
        <a:xfrm>
          <a:off x="0" y="0"/>
          <a:ext cx="0" cy="0"/>
          <a:chOff x="0" y="0"/>
          <a:chExt cx="0" cy="0"/>
        </a:xfrm>
      </p:grpSpPr>
      <p:sp>
        <p:nvSpPr>
          <p:cNvPr id="5" name="Rechteck 4"/>
          <p:cNvSpPr/>
          <p:nvPr/>
        </p:nvSpPr>
        <p:spPr>
          <a:xfrm>
            <a:off x="0" y="-1"/>
            <a:ext cx="12192000" cy="6858001"/>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panose="020B0502040204020203" pitchFamily="34" charset="0"/>
              <a:cs typeface="Segoe UI" panose="020B0502040204020203" pitchFamily="34" charset="0"/>
            </a:endParaRPr>
          </a:p>
        </p:txBody>
      </p:sp>
      <p:sp>
        <p:nvSpPr>
          <p:cNvPr id="11" name="Textplatzhalter 10"/>
          <p:cNvSpPr>
            <a:spLocks noGrp="1"/>
          </p:cNvSpPr>
          <p:nvPr>
            <p:ph type="body" sz="quarter" idx="13" hasCustomPrompt="1"/>
          </p:nvPr>
        </p:nvSpPr>
        <p:spPr>
          <a:xfrm rot="-180000">
            <a:off x="-80729" y="1874100"/>
            <a:ext cx="7640354" cy="2884955"/>
          </a:xfrm>
          <a:solidFill>
            <a:srgbClr val="0070C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de-DE" sz="1800" dirty="0" smtClean="0">
                <a:solidFill>
                  <a:srgbClr val="A8214A">
                    <a:alpha val="0"/>
                  </a:srgbClr>
                </a:solidFill>
                <a:latin typeface="+mn-lt"/>
                <a:cs typeface="+mn-cs"/>
              </a:defRPr>
            </a:lvl1pPr>
            <a:lvl2pPr>
              <a:defRPr lang="de-DE" sz="1800" dirty="0" smtClean="0">
                <a:solidFill>
                  <a:schemeClr val="lt1"/>
                </a:solidFill>
                <a:latin typeface="+mn-lt"/>
                <a:cs typeface="+mn-cs"/>
              </a:defRPr>
            </a:lvl2pPr>
            <a:lvl3pPr>
              <a:defRPr lang="de-DE" sz="1800" dirty="0" smtClean="0">
                <a:solidFill>
                  <a:schemeClr val="lt1"/>
                </a:solidFill>
                <a:latin typeface="+mn-lt"/>
                <a:cs typeface="+mn-cs"/>
              </a:defRPr>
            </a:lvl3pPr>
            <a:lvl4pPr>
              <a:defRPr lang="de-DE" dirty="0" smtClean="0">
                <a:solidFill>
                  <a:schemeClr val="lt1"/>
                </a:solidFill>
                <a:latin typeface="+mn-lt"/>
                <a:cs typeface="+mn-cs"/>
              </a:defRPr>
            </a:lvl4pPr>
            <a:lvl5pPr>
              <a:defRPr lang="de-DE" dirty="0">
                <a:solidFill>
                  <a:schemeClr val="lt1"/>
                </a:solidFill>
                <a:latin typeface="+mn-lt"/>
                <a:cs typeface="+mn-cs"/>
              </a:defRPr>
            </a:lvl5pPr>
          </a:lstStyle>
          <a:p>
            <a:pPr marL="0" lvl="0" algn="ctr"/>
            <a:r>
              <a:rPr lang="de-DE" dirty="0"/>
              <a:t>.</a:t>
            </a:r>
          </a:p>
        </p:txBody>
      </p:sp>
      <p:sp>
        <p:nvSpPr>
          <p:cNvPr id="2" name="Titel 1"/>
          <p:cNvSpPr>
            <a:spLocks noGrp="1"/>
          </p:cNvSpPr>
          <p:nvPr>
            <p:ph type="title"/>
          </p:nvPr>
        </p:nvSpPr>
        <p:spPr>
          <a:xfrm>
            <a:off x="130809" y="2234989"/>
            <a:ext cx="7217277" cy="953379"/>
          </a:xfrm>
        </p:spPr>
        <p:txBody>
          <a:bodyPr anchor="t">
            <a:noAutofit/>
          </a:bodyPr>
          <a:lstStyle>
            <a:lvl1pPr>
              <a:defRPr sz="3200">
                <a:solidFill>
                  <a:schemeClr val="bg1"/>
                </a:solidFill>
              </a:defRPr>
            </a:lvl1pPr>
          </a:lstStyle>
          <a:p>
            <a:r>
              <a:rPr lang="de-DE"/>
              <a:t>Mastertitelformat bearbeiten</a:t>
            </a:r>
            <a:endParaRPr lang="de-DE" dirty="0"/>
          </a:p>
        </p:txBody>
      </p:sp>
      <p:sp>
        <p:nvSpPr>
          <p:cNvPr id="3" name="Textplatzhalter 2"/>
          <p:cNvSpPr>
            <a:spLocks noGrp="1"/>
          </p:cNvSpPr>
          <p:nvPr>
            <p:ph type="body" idx="1"/>
          </p:nvPr>
        </p:nvSpPr>
        <p:spPr>
          <a:xfrm>
            <a:off x="130809" y="3271913"/>
            <a:ext cx="7217277" cy="1213502"/>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2947545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bschnitt 2">
    <p:spTree>
      <p:nvGrpSpPr>
        <p:cNvPr id="1" name=""/>
        <p:cNvGrpSpPr/>
        <p:nvPr/>
      </p:nvGrpSpPr>
      <p:grpSpPr>
        <a:xfrm>
          <a:off x="0" y="0"/>
          <a:ext cx="0" cy="0"/>
          <a:chOff x="0" y="0"/>
          <a:chExt cx="0" cy="0"/>
        </a:xfrm>
      </p:grpSpPr>
      <p:sp>
        <p:nvSpPr>
          <p:cNvPr id="5" name="Rechteck 4"/>
          <p:cNvSpPr/>
          <p:nvPr/>
        </p:nvSpPr>
        <p:spPr>
          <a:xfrm>
            <a:off x="0" y="-1"/>
            <a:ext cx="12192000" cy="6858001"/>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panose="020B0502040204020203" pitchFamily="34" charset="0"/>
              <a:cs typeface="Segoe UI" panose="020B0502040204020203" pitchFamily="34" charset="0"/>
            </a:endParaRPr>
          </a:p>
        </p:txBody>
      </p:sp>
      <p:sp>
        <p:nvSpPr>
          <p:cNvPr id="11" name="Textplatzhalter 10"/>
          <p:cNvSpPr>
            <a:spLocks noGrp="1"/>
          </p:cNvSpPr>
          <p:nvPr>
            <p:ph type="body" sz="quarter" idx="13" hasCustomPrompt="1"/>
          </p:nvPr>
        </p:nvSpPr>
        <p:spPr>
          <a:xfrm rot="-180000">
            <a:off x="-80729" y="1874100"/>
            <a:ext cx="7640354" cy="2884955"/>
          </a:xfrm>
          <a:solidFill>
            <a:srgbClr val="A00A37">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de-DE" sz="1800" dirty="0" smtClean="0">
                <a:solidFill>
                  <a:srgbClr val="A8214A">
                    <a:alpha val="0"/>
                  </a:srgbClr>
                </a:solidFill>
                <a:latin typeface="+mn-lt"/>
                <a:cs typeface="+mn-cs"/>
              </a:defRPr>
            </a:lvl1pPr>
            <a:lvl2pPr>
              <a:defRPr lang="de-DE" sz="1800" dirty="0" smtClean="0">
                <a:solidFill>
                  <a:schemeClr val="lt1"/>
                </a:solidFill>
                <a:latin typeface="+mn-lt"/>
                <a:cs typeface="+mn-cs"/>
              </a:defRPr>
            </a:lvl2pPr>
            <a:lvl3pPr>
              <a:defRPr lang="de-DE" sz="1800" dirty="0" smtClean="0">
                <a:solidFill>
                  <a:schemeClr val="lt1"/>
                </a:solidFill>
                <a:latin typeface="+mn-lt"/>
                <a:cs typeface="+mn-cs"/>
              </a:defRPr>
            </a:lvl3pPr>
            <a:lvl4pPr>
              <a:defRPr lang="de-DE" dirty="0" smtClean="0">
                <a:solidFill>
                  <a:schemeClr val="lt1"/>
                </a:solidFill>
                <a:latin typeface="+mn-lt"/>
                <a:cs typeface="+mn-cs"/>
              </a:defRPr>
            </a:lvl4pPr>
            <a:lvl5pPr>
              <a:defRPr lang="de-DE" dirty="0">
                <a:solidFill>
                  <a:schemeClr val="lt1"/>
                </a:solidFill>
                <a:latin typeface="+mn-lt"/>
                <a:cs typeface="+mn-cs"/>
              </a:defRPr>
            </a:lvl5pPr>
          </a:lstStyle>
          <a:p>
            <a:pPr marL="0" lvl="0" algn="ctr"/>
            <a:r>
              <a:rPr lang="de-DE" dirty="0"/>
              <a:t>.</a:t>
            </a:r>
          </a:p>
        </p:txBody>
      </p:sp>
      <p:sp>
        <p:nvSpPr>
          <p:cNvPr id="2" name="Titel 1"/>
          <p:cNvSpPr>
            <a:spLocks noGrp="1"/>
          </p:cNvSpPr>
          <p:nvPr>
            <p:ph type="title"/>
          </p:nvPr>
        </p:nvSpPr>
        <p:spPr>
          <a:xfrm>
            <a:off x="130809" y="2234989"/>
            <a:ext cx="7217277" cy="953379"/>
          </a:xfrm>
        </p:spPr>
        <p:txBody>
          <a:bodyPr anchor="t">
            <a:noAutofit/>
          </a:bodyPr>
          <a:lstStyle>
            <a:lvl1pPr>
              <a:defRPr sz="3200">
                <a:solidFill>
                  <a:schemeClr val="bg1"/>
                </a:solidFill>
              </a:defRPr>
            </a:lvl1pPr>
          </a:lstStyle>
          <a:p>
            <a:r>
              <a:rPr lang="de-DE"/>
              <a:t>Mastertitelformat bearbeiten</a:t>
            </a:r>
            <a:endParaRPr lang="de-DE" dirty="0"/>
          </a:p>
        </p:txBody>
      </p:sp>
      <p:sp>
        <p:nvSpPr>
          <p:cNvPr id="3" name="Textplatzhalter 2"/>
          <p:cNvSpPr>
            <a:spLocks noGrp="1"/>
          </p:cNvSpPr>
          <p:nvPr>
            <p:ph type="body" idx="1"/>
          </p:nvPr>
        </p:nvSpPr>
        <p:spPr>
          <a:xfrm>
            <a:off x="130809" y="3271913"/>
            <a:ext cx="7217277" cy="1213502"/>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1914618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7" name="Rechteck 6"/>
          <p:cNvSpPr/>
          <p:nvPr/>
        </p:nvSpPr>
        <p:spPr>
          <a:xfrm>
            <a:off x="0" y="0"/>
            <a:ext cx="12192000" cy="6335331"/>
          </a:xfrm>
          <a:prstGeom prst="rect">
            <a:avLst/>
          </a:prstGeom>
          <a:gradFill>
            <a:gsLst>
              <a:gs pos="8000">
                <a:schemeClr val="bg1">
                  <a:alpha val="96000"/>
                </a:schemeClr>
              </a:gs>
              <a:gs pos="16000">
                <a:schemeClr val="bg1">
                  <a:alpha val="97000"/>
                </a:schemeClr>
              </a:gs>
              <a:gs pos="0">
                <a:schemeClr val="bg1">
                  <a:alpha val="92000"/>
                </a:schemeClr>
              </a:gs>
              <a:gs pos="100000">
                <a:schemeClr val="bg1">
                  <a:alpha val="9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panose="020B0502040204020203" pitchFamily="34" charset="0"/>
              <a:cs typeface="Segoe UI" panose="020B0502040204020203" pitchFamily="34" charset="0"/>
            </a:endParaRPr>
          </a:p>
        </p:txBody>
      </p:sp>
      <p:sp>
        <p:nvSpPr>
          <p:cNvPr id="2" name="Titel 1"/>
          <p:cNvSpPr>
            <a:spLocks noGrp="1"/>
          </p:cNvSpPr>
          <p:nvPr>
            <p:ph type="title"/>
          </p:nvPr>
        </p:nvSpPr>
        <p:spPr>
          <a:xfrm>
            <a:off x="838200" y="108000"/>
            <a:ext cx="10515600" cy="1325563"/>
          </a:xfrm>
        </p:spPr>
        <p:txBody>
          <a:bodyPr>
            <a:normAutofit/>
          </a:bodyPr>
          <a:lstStyle>
            <a:lvl1pPr>
              <a:defRPr sz="3200"/>
            </a:lvl1pPr>
          </a:lstStyle>
          <a:p>
            <a:r>
              <a:rPr lang="de-DE"/>
              <a:t>Mastertitelformat bearbeiten</a:t>
            </a:r>
            <a:endParaRPr lang="de-DE" dirty="0"/>
          </a:p>
        </p:txBody>
      </p:sp>
      <p:sp>
        <p:nvSpPr>
          <p:cNvPr id="3" name="Inhaltsplatzhalter 2"/>
          <p:cNvSpPr>
            <a:spLocks noGrp="1"/>
          </p:cNvSpPr>
          <p:nvPr>
            <p:ph idx="1"/>
          </p:nvPr>
        </p:nvSpPr>
        <p:spPr>
          <a:xfrm>
            <a:off x="838200" y="1583999"/>
            <a:ext cx="10515600" cy="46153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Rechteck 7"/>
          <p:cNvSpPr/>
          <p:nvPr/>
        </p:nvSpPr>
        <p:spPr>
          <a:xfrm>
            <a:off x="0" y="6335332"/>
            <a:ext cx="12192000" cy="522668"/>
          </a:xfrm>
          <a:prstGeom prst="rect">
            <a:avLst/>
          </a:prstGeom>
          <a:solidFill>
            <a:schemeClr val="bg1">
              <a:alpha val="96000"/>
            </a:schemeClr>
          </a:solidFill>
          <a:ln>
            <a:noFill/>
          </a:ln>
          <a:effectLst>
            <a:outerShdw blurRad="317500" dir="16200000" sx="96000" sy="96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0"/>
          </p:nvPr>
        </p:nvSpPr>
        <p:spPr/>
        <p:txBody>
          <a:bodyPr/>
          <a:lstStyle/>
          <a:p>
            <a:fld id="{893069CC-C733-4AEB-B9D6-3E5A8865ECC8}" type="datetime1">
              <a:rPr lang="de-DE" smtClean="0"/>
              <a:t>31.01.2024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276364A-9B52-4229-8A54-814F0E859F6F}" type="slidenum">
              <a:rPr lang="de-DE" smtClean="0"/>
              <a:t>‹Nr.›</a:t>
            </a:fld>
            <a:endParaRPr lang="de-DE"/>
          </a:p>
        </p:txBody>
      </p:sp>
      <p:pic>
        <p:nvPicPr>
          <p:cNvPr id="10" name="Grafik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10363200" y="6492387"/>
            <a:ext cx="990600" cy="228775"/>
          </a:xfrm>
          <a:prstGeom prst="rect">
            <a:avLst/>
          </a:prstGeom>
          <a:noFill/>
          <a:ln>
            <a:noFill/>
          </a:ln>
        </p:spPr>
      </p:pic>
    </p:spTree>
    <p:extLst>
      <p:ext uri="{BB962C8B-B14F-4D97-AF65-F5344CB8AC3E}">
        <p14:creationId xmlns:p14="http://schemas.microsoft.com/office/powerpoint/2010/main" val="4271631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Rechteck 5"/>
          <p:cNvSpPr/>
          <p:nvPr/>
        </p:nvSpPr>
        <p:spPr>
          <a:xfrm>
            <a:off x="0" y="0"/>
            <a:ext cx="12192000" cy="6335331"/>
          </a:xfrm>
          <a:prstGeom prst="rect">
            <a:avLst/>
          </a:prstGeom>
          <a:gradFill>
            <a:gsLst>
              <a:gs pos="8000">
                <a:schemeClr val="bg1">
                  <a:alpha val="96000"/>
                </a:schemeClr>
              </a:gs>
              <a:gs pos="16000">
                <a:schemeClr val="bg1">
                  <a:alpha val="97000"/>
                </a:schemeClr>
              </a:gs>
              <a:gs pos="0">
                <a:schemeClr val="bg1">
                  <a:alpha val="92000"/>
                </a:schemeClr>
              </a:gs>
              <a:gs pos="100000">
                <a:schemeClr val="bg1">
                  <a:alpha val="9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panose="020B0502040204020203" pitchFamily="34" charset="0"/>
              <a:cs typeface="Segoe UI" panose="020B0502040204020203" pitchFamily="34" charset="0"/>
            </a:endParaRPr>
          </a:p>
        </p:txBody>
      </p:sp>
      <p:sp>
        <p:nvSpPr>
          <p:cNvPr id="2" name="Titel 1"/>
          <p:cNvSpPr>
            <a:spLocks noGrp="1"/>
          </p:cNvSpPr>
          <p:nvPr>
            <p:ph type="title"/>
          </p:nvPr>
        </p:nvSpPr>
        <p:spPr>
          <a:xfrm>
            <a:off x="838200" y="108000"/>
            <a:ext cx="10515600" cy="1325563"/>
          </a:xfrm>
        </p:spPr>
        <p:txBody>
          <a:bodyPr>
            <a:normAutofit/>
          </a:bodyPr>
          <a:lstStyle>
            <a:lvl1pPr>
              <a:defRPr sz="3200"/>
            </a:lvl1pPr>
          </a:lstStyle>
          <a:p>
            <a:r>
              <a:rPr lang="de-DE"/>
              <a:t>Mastertitelformat bearbeiten</a:t>
            </a:r>
            <a:endParaRPr lang="de-DE" dirty="0"/>
          </a:p>
        </p:txBody>
      </p:sp>
      <p:sp>
        <p:nvSpPr>
          <p:cNvPr id="9" name="Rechteck 8"/>
          <p:cNvSpPr/>
          <p:nvPr/>
        </p:nvSpPr>
        <p:spPr>
          <a:xfrm>
            <a:off x="0" y="6335332"/>
            <a:ext cx="12192000" cy="522668"/>
          </a:xfrm>
          <a:prstGeom prst="rect">
            <a:avLst/>
          </a:prstGeom>
          <a:solidFill>
            <a:schemeClr val="bg1">
              <a:alpha val="96000"/>
            </a:schemeClr>
          </a:solidFill>
          <a:ln>
            <a:noFill/>
          </a:ln>
          <a:effectLst>
            <a:outerShdw blurRad="317500" dir="16200000" sx="96000" sy="96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Datumsplatzhalter 3"/>
          <p:cNvSpPr>
            <a:spLocks noGrp="1"/>
          </p:cNvSpPr>
          <p:nvPr>
            <p:ph type="dt" sz="half" idx="10"/>
          </p:nvPr>
        </p:nvSpPr>
        <p:spPr>
          <a:xfrm>
            <a:off x="838200" y="6409925"/>
            <a:ext cx="1270000" cy="365125"/>
          </a:xfrm>
        </p:spPr>
        <p:txBody>
          <a:bodyPr/>
          <a:lstStyle/>
          <a:p>
            <a:fld id="{C8A60936-70F1-4564-9CAE-BACE20BC4C69}" type="datetime1">
              <a:rPr lang="de-DE" smtClean="0"/>
              <a:t>31.01.2024</a:t>
            </a:fld>
            <a:endParaRPr lang="de-DE"/>
          </a:p>
        </p:txBody>
      </p:sp>
      <p:sp>
        <p:nvSpPr>
          <p:cNvPr id="11" name="Fußzeilenplatzhalter 4"/>
          <p:cNvSpPr>
            <a:spLocks noGrp="1"/>
          </p:cNvSpPr>
          <p:nvPr>
            <p:ph type="ftr" sz="quarter" idx="11"/>
          </p:nvPr>
        </p:nvSpPr>
        <p:spPr>
          <a:xfrm>
            <a:off x="2458278" y="6409925"/>
            <a:ext cx="5091043" cy="365125"/>
          </a:xfrm>
        </p:spPr>
        <p:txBody>
          <a:bodyPr/>
          <a:lstStyle/>
          <a:p>
            <a:endParaRPr lang="de-DE" dirty="0"/>
          </a:p>
        </p:txBody>
      </p:sp>
      <p:sp>
        <p:nvSpPr>
          <p:cNvPr id="12" name="Foliennummernplatzhalter 5"/>
          <p:cNvSpPr>
            <a:spLocks noGrp="1"/>
          </p:cNvSpPr>
          <p:nvPr>
            <p:ph type="sldNum" sz="quarter" idx="12"/>
          </p:nvPr>
        </p:nvSpPr>
        <p:spPr>
          <a:xfrm>
            <a:off x="7899400" y="6409925"/>
            <a:ext cx="939800" cy="365125"/>
          </a:xfrm>
        </p:spPr>
        <p:txBody>
          <a:bodyPr/>
          <a:lstStyle/>
          <a:p>
            <a:fld id="{F276364A-9B52-4229-8A54-814F0E859F6F}" type="slidenum">
              <a:rPr lang="de-DE" smtClean="0"/>
              <a:t>‹Nr.›</a:t>
            </a:fld>
            <a:endParaRPr lang="de-DE" dirty="0"/>
          </a:p>
        </p:txBody>
      </p:sp>
      <p:pic>
        <p:nvPicPr>
          <p:cNvPr id="13" name="Grafik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10363200" y="6492387"/>
            <a:ext cx="990600" cy="228775"/>
          </a:xfrm>
          <a:prstGeom prst="rect">
            <a:avLst/>
          </a:prstGeom>
          <a:noFill/>
          <a:ln>
            <a:noFill/>
          </a:ln>
        </p:spPr>
      </p:pic>
    </p:spTree>
    <p:extLst>
      <p:ext uri="{BB962C8B-B14F-4D97-AF65-F5344CB8AC3E}">
        <p14:creationId xmlns:p14="http://schemas.microsoft.com/office/powerpoint/2010/main" val="2286832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Rechteck 4"/>
          <p:cNvSpPr/>
          <p:nvPr/>
        </p:nvSpPr>
        <p:spPr>
          <a:xfrm>
            <a:off x="0" y="0"/>
            <a:ext cx="12192000" cy="6335331"/>
          </a:xfrm>
          <a:prstGeom prst="rect">
            <a:avLst/>
          </a:prstGeom>
          <a:gradFill>
            <a:gsLst>
              <a:gs pos="8000">
                <a:schemeClr val="bg1">
                  <a:alpha val="96000"/>
                </a:schemeClr>
              </a:gs>
              <a:gs pos="16000">
                <a:schemeClr val="bg1">
                  <a:alpha val="97000"/>
                </a:schemeClr>
              </a:gs>
              <a:gs pos="0">
                <a:schemeClr val="bg1">
                  <a:alpha val="92000"/>
                </a:schemeClr>
              </a:gs>
              <a:gs pos="100000">
                <a:schemeClr val="bg1">
                  <a:alpha val="9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panose="020B0502040204020203" pitchFamily="34" charset="0"/>
              <a:cs typeface="Segoe UI" panose="020B0502040204020203" pitchFamily="34" charset="0"/>
            </a:endParaRPr>
          </a:p>
        </p:txBody>
      </p:sp>
      <p:sp>
        <p:nvSpPr>
          <p:cNvPr id="8" name="Rechteck 7"/>
          <p:cNvSpPr/>
          <p:nvPr/>
        </p:nvSpPr>
        <p:spPr>
          <a:xfrm>
            <a:off x="0" y="6335332"/>
            <a:ext cx="12192000" cy="522668"/>
          </a:xfrm>
          <a:prstGeom prst="rect">
            <a:avLst/>
          </a:prstGeom>
          <a:solidFill>
            <a:schemeClr val="bg1">
              <a:alpha val="96000"/>
            </a:schemeClr>
          </a:solidFill>
          <a:ln>
            <a:noFill/>
          </a:ln>
          <a:effectLst>
            <a:outerShdw blurRad="317500" dir="16200000" sx="96000" sy="96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Datumsplatzhalter 3"/>
          <p:cNvSpPr>
            <a:spLocks noGrp="1"/>
          </p:cNvSpPr>
          <p:nvPr>
            <p:ph type="dt" sz="half" idx="10"/>
          </p:nvPr>
        </p:nvSpPr>
        <p:spPr>
          <a:xfrm>
            <a:off x="838200" y="6409925"/>
            <a:ext cx="1270000" cy="365125"/>
          </a:xfrm>
        </p:spPr>
        <p:txBody>
          <a:bodyPr/>
          <a:lstStyle/>
          <a:p>
            <a:fld id="{6424715C-CD31-46F7-B2AB-3B525D017184}" type="datetime1">
              <a:rPr lang="de-DE" smtClean="0"/>
              <a:t>31.01.2024</a:t>
            </a:fld>
            <a:endParaRPr lang="de-DE"/>
          </a:p>
        </p:txBody>
      </p:sp>
      <p:sp>
        <p:nvSpPr>
          <p:cNvPr id="10" name="Fußzeilenplatzhalter 4"/>
          <p:cNvSpPr>
            <a:spLocks noGrp="1"/>
          </p:cNvSpPr>
          <p:nvPr>
            <p:ph type="ftr" sz="quarter" idx="11"/>
          </p:nvPr>
        </p:nvSpPr>
        <p:spPr>
          <a:xfrm>
            <a:off x="2458278" y="6409925"/>
            <a:ext cx="5091043" cy="365125"/>
          </a:xfrm>
        </p:spPr>
        <p:txBody>
          <a:bodyPr/>
          <a:lstStyle/>
          <a:p>
            <a:endParaRPr lang="de-DE"/>
          </a:p>
        </p:txBody>
      </p:sp>
      <p:sp>
        <p:nvSpPr>
          <p:cNvPr id="11" name="Foliennummernplatzhalter 5"/>
          <p:cNvSpPr>
            <a:spLocks noGrp="1"/>
          </p:cNvSpPr>
          <p:nvPr>
            <p:ph type="sldNum" sz="quarter" idx="12"/>
          </p:nvPr>
        </p:nvSpPr>
        <p:spPr>
          <a:xfrm>
            <a:off x="7899400" y="6409925"/>
            <a:ext cx="939800" cy="365125"/>
          </a:xfrm>
        </p:spPr>
        <p:txBody>
          <a:bodyPr/>
          <a:lstStyle/>
          <a:p>
            <a:fld id="{F276364A-9B52-4229-8A54-814F0E859F6F}" type="slidenum">
              <a:rPr lang="de-DE" smtClean="0"/>
              <a:t>‹Nr.›</a:t>
            </a:fld>
            <a:endParaRPr lang="de-DE"/>
          </a:p>
        </p:txBody>
      </p:sp>
      <p:pic>
        <p:nvPicPr>
          <p:cNvPr id="12" name="Grafik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auto">
          <a:xfrm>
            <a:off x="10363200" y="6492387"/>
            <a:ext cx="990600" cy="228775"/>
          </a:xfrm>
          <a:prstGeom prst="rect">
            <a:avLst/>
          </a:prstGeom>
          <a:noFill/>
          <a:ln>
            <a:noFill/>
          </a:ln>
        </p:spPr>
      </p:pic>
    </p:spTree>
    <p:extLst>
      <p:ext uri="{BB962C8B-B14F-4D97-AF65-F5344CB8AC3E}">
        <p14:creationId xmlns:p14="http://schemas.microsoft.com/office/powerpoint/2010/main" val="162760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nde DE">
    <p:spTree>
      <p:nvGrpSpPr>
        <p:cNvPr id="1" name=""/>
        <p:cNvGrpSpPr/>
        <p:nvPr/>
      </p:nvGrpSpPr>
      <p:grpSpPr>
        <a:xfrm>
          <a:off x="0" y="0"/>
          <a:ext cx="0" cy="0"/>
          <a:chOff x="0" y="0"/>
          <a:chExt cx="0" cy="0"/>
        </a:xfrm>
      </p:grpSpPr>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892"/>
            <a:ext cx="12192000" cy="6868892"/>
          </a:xfrm>
          <a:prstGeom prst="rect">
            <a:avLst/>
          </a:prstGeom>
        </p:spPr>
      </p:pic>
      <p:sp>
        <p:nvSpPr>
          <p:cNvPr id="2" name="Textfeld 1"/>
          <p:cNvSpPr txBox="1"/>
          <p:nvPr/>
        </p:nvSpPr>
        <p:spPr>
          <a:xfrm>
            <a:off x="622575" y="866570"/>
            <a:ext cx="6181863" cy="1421928"/>
          </a:xfrm>
          <a:prstGeom prst="rect">
            <a:avLst/>
          </a:prstGeom>
          <a:noFill/>
        </p:spPr>
        <p:txBody>
          <a:bodyPr wrap="square" rtlCol="0">
            <a:spAutoFit/>
          </a:bodyPr>
          <a:lstStyle/>
          <a:p>
            <a:pPr algn="ctr">
              <a:lnSpc>
                <a:spcPct val="90000"/>
              </a:lnSpc>
            </a:pPr>
            <a:r>
              <a:rPr lang="de-DE" sz="4800" dirty="0">
                <a:latin typeface="Segoe UI Semibold" panose="020B0702040204020203" pitchFamily="34" charset="0"/>
                <a:cs typeface="Segoe UI Semibold" panose="020B0702040204020203" pitchFamily="34" charset="0"/>
              </a:rPr>
              <a:t>Vielen</a:t>
            </a:r>
            <a:r>
              <a:rPr lang="de-DE" sz="4800" baseline="0" dirty="0">
                <a:latin typeface="Segoe UI Semibold" panose="020B0702040204020203" pitchFamily="34" charset="0"/>
                <a:cs typeface="Segoe UI Semibold" panose="020B0702040204020203" pitchFamily="34" charset="0"/>
              </a:rPr>
              <a:t> Dank für Ihre Aufmerksamkeit</a:t>
            </a:r>
            <a:endParaRPr lang="de-DE" sz="4800" dirty="0">
              <a:latin typeface="Segoe UI Semibold" panose="020B0702040204020203" pitchFamily="34" charset="0"/>
              <a:cs typeface="Segoe UI Semibold" panose="020B0702040204020203" pitchFamily="34" charset="0"/>
            </a:endParaRPr>
          </a:p>
        </p:txBody>
      </p:sp>
      <p:sp>
        <p:nvSpPr>
          <p:cNvPr id="7" name="Rechteck 6"/>
          <p:cNvSpPr/>
          <p:nvPr/>
        </p:nvSpPr>
        <p:spPr>
          <a:xfrm>
            <a:off x="0" y="6335332"/>
            <a:ext cx="12192000" cy="522668"/>
          </a:xfrm>
          <a:prstGeom prst="rect">
            <a:avLst/>
          </a:prstGeom>
          <a:solidFill>
            <a:srgbClr val="0E3D5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368038" y="6476758"/>
            <a:ext cx="985761" cy="227658"/>
          </a:xfrm>
          <a:prstGeom prst="rect">
            <a:avLst/>
          </a:prstGeom>
        </p:spPr>
      </p:pic>
    </p:spTree>
    <p:extLst>
      <p:ext uri="{BB962C8B-B14F-4D97-AF65-F5344CB8AC3E}">
        <p14:creationId xmlns:p14="http://schemas.microsoft.com/office/powerpoint/2010/main" val="3527603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p:nvPicPr>
        <p:blipFill>
          <a:blip r:embed="rId1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838200" y="6409925"/>
            <a:ext cx="1270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02877-94BE-4209-B219-BEC2D1F40C35}" type="datetime1">
              <a:rPr lang="de-DE" smtClean="0"/>
              <a:t>31.01.2024</a:t>
            </a:fld>
            <a:endParaRPr lang="de-DE"/>
          </a:p>
        </p:txBody>
      </p:sp>
      <p:sp>
        <p:nvSpPr>
          <p:cNvPr id="5" name="Fußzeilenplatzhalter 4"/>
          <p:cNvSpPr>
            <a:spLocks noGrp="1"/>
          </p:cNvSpPr>
          <p:nvPr>
            <p:ph type="ftr" sz="quarter" idx="3"/>
          </p:nvPr>
        </p:nvSpPr>
        <p:spPr>
          <a:xfrm>
            <a:off x="2458278" y="6409925"/>
            <a:ext cx="509104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7899400" y="6409925"/>
            <a:ext cx="939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6364A-9B52-4229-8A54-814F0E859F6F}" type="slidenum">
              <a:rPr lang="de-DE" smtClean="0"/>
              <a:t>‹Nr.›</a:t>
            </a:fld>
            <a:endParaRPr lang="de-DE"/>
          </a:p>
        </p:txBody>
      </p:sp>
    </p:spTree>
    <p:extLst>
      <p:ext uri="{BB962C8B-B14F-4D97-AF65-F5344CB8AC3E}">
        <p14:creationId xmlns:p14="http://schemas.microsoft.com/office/powerpoint/2010/main" val="1107853377"/>
      </p:ext>
    </p:extLst>
  </p:cSld>
  <p:clrMap bg1="lt1" tx1="dk1" bg2="lt2" tx2="dk2" accent1="accent1" accent2="accent2" accent3="accent3" accent4="accent4" accent5="accent5" accent6="accent6" hlink="hlink" folHlink="folHlink"/>
  <p:sldLayoutIdLst>
    <p:sldLayoutId id="2147483662" r:id="rId1"/>
    <p:sldLayoutId id="2147483676" r:id="rId2"/>
    <p:sldLayoutId id="2147483677" r:id="rId3"/>
    <p:sldLayoutId id="2147483664" r:id="rId4"/>
    <p:sldLayoutId id="2147483674" r:id="rId5"/>
    <p:sldLayoutId id="2147483663" r:id="rId6"/>
    <p:sldLayoutId id="2147483667" r:id="rId7"/>
    <p:sldLayoutId id="2147483668" r:id="rId8"/>
    <p:sldLayoutId id="2147483673" r:id="rId9"/>
    <p:sldLayoutId id="2147483678" r:id="rId10"/>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Wolke 80"/>
          <p:cNvSpPr/>
          <p:nvPr/>
        </p:nvSpPr>
        <p:spPr>
          <a:xfrm>
            <a:off x="7717232" y="1560071"/>
            <a:ext cx="3222198" cy="1835823"/>
          </a:xfrm>
          <a:prstGeom prst="cloud">
            <a:avLst/>
          </a:prstGeom>
          <a:gradFill>
            <a:gsLst>
              <a:gs pos="0">
                <a:schemeClr val="bg1">
                  <a:lumMod val="95000"/>
                </a:schemeClr>
              </a:gs>
              <a:gs pos="50000">
                <a:schemeClr val="bg1">
                  <a:lumMod val="85000"/>
                </a:schemeClr>
              </a:gs>
              <a:gs pos="100000">
                <a:schemeClr val="bg1">
                  <a:lumMod val="95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sz="800" dirty="0"/>
          </a:p>
        </p:txBody>
      </p:sp>
      <p:sp>
        <p:nvSpPr>
          <p:cNvPr id="85" name="Rechteck 84">
            <a:extLst>
              <a:ext uri="{FF2B5EF4-FFF2-40B4-BE49-F238E27FC236}">
                <a16:creationId xmlns:a16="http://schemas.microsoft.com/office/drawing/2014/main" id="{22271A41-C880-4E52-ACE9-FACE457AA64B}"/>
              </a:ext>
            </a:extLst>
          </p:cNvPr>
          <p:cNvSpPr/>
          <p:nvPr/>
        </p:nvSpPr>
        <p:spPr>
          <a:xfrm>
            <a:off x="3779056" y="1930977"/>
            <a:ext cx="1013807" cy="1464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err="1"/>
              <a:t>IPyyy</a:t>
            </a:r>
            <a:endParaRPr lang="de-DE" sz="1200" dirty="0"/>
          </a:p>
        </p:txBody>
      </p:sp>
      <p:pic>
        <p:nvPicPr>
          <p:cNvPr id="9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69275" y="2685320"/>
            <a:ext cx="477715" cy="42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3" name="Gruppieren 92">
            <a:extLst>
              <a:ext uri="{FF2B5EF4-FFF2-40B4-BE49-F238E27FC236}">
                <a16:creationId xmlns:a16="http://schemas.microsoft.com/office/drawing/2014/main" id="{6737B2A4-2769-40DC-B72C-EED9B98CD4F3}"/>
              </a:ext>
            </a:extLst>
          </p:cNvPr>
          <p:cNvGrpSpPr/>
          <p:nvPr/>
        </p:nvGrpSpPr>
        <p:grpSpPr>
          <a:xfrm>
            <a:off x="8425212" y="2185361"/>
            <a:ext cx="725418" cy="548043"/>
            <a:chOff x="7969084" y="4772847"/>
            <a:chExt cx="802441" cy="592760"/>
          </a:xfrm>
        </p:grpSpPr>
        <p:pic>
          <p:nvPicPr>
            <p:cNvPr id="94" name="Picture 3">
              <a:extLst>
                <a:ext uri="{FF2B5EF4-FFF2-40B4-BE49-F238E27FC236}">
                  <a16:creationId xmlns:a16="http://schemas.microsoft.com/office/drawing/2014/main" id="{FBE6F312-4CE9-4F2C-96AD-6A628CBB60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6401" y="4779818"/>
              <a:ext cx="745124" cy="5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 name="Textfeld 33">
              <a:extLst>
                <a:ext uri="{FF2B5EF4-FFF2-40B4-BE49-F238E27FC236}">
                  <a16:creationId xmlns:a16="http://schemas.microsoft.com/office/drawing/2014/main" id="{F483FC5A-A26E-4C49-BA83-E38FDC43BE25}"/>
                </a:ext>
              </a:extLst>
            </p:cNvPr>
            <p:cNvSpPr txBox="1"/>
            <p:nvPr/>
          </p:nvSpPr>
          <p:spPr>
            <a:xfrm>
              <a:off x="7969084" y="4772847"/>
              <a:ext cx="802441" cy="43275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000" dirty="0">
                  <a:solidFill>
                    <a:schemeClr val="bg1"/>
                  </a:solidFill>
                </a:rPr>
                <a:t>myApps</a:t>
              </a:r>
            </a:p>
            <a:p>
              <a:pPr algn="ctr"/>
              <a:r>
                <a:rPr lang="de-DE" sz="1000" dirty="0" err="1">
                  <a:solidFill>
                    <a:schemeClr val="bg1"/>
                  </a:solidFill>
                </a:rPr>
                <a:t>WebRTC</a:t>
              </a:r>
              <a:endParaRPr lang="de-DE" sz="1000" dirty="0">
                <a:solidFill>
                  <a:schemeClr val="bg1"/>
                </a:solidFill>
              </a:endParaRPr>
            </a:p>
          </p:txBody>
        </p:sp>
      </p:grpSp>
      <p:sp>
        <p:nvSpPr>
          <p:cNvPr id="84" name="Rechteck 83">
            <a:extLst>
              <a:ext uri="{FF2B5EF4-FFF2-40B4-BE49-F238E27FC236}">
                <a16:creationId xmlns:a16="http://schemas.microsoft.com/office/drawing/2014/main" id="{22271A41-C880-4E52-ACE9-FACE457AA64B}"/>
              </a:ext>
            </a:extLst>
          </p:cNvPr>
          <p:cNvSpPr/>
          <p:nvPr/>
        </p:nvSpPr>
        <p:spPr>
          <a:xfrm>
            <a:off x="1706128" y="1960005"/>
            <a:ext cx="1019504" cy="14328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err="1"/>
              <a:t>IPxxx</a:t>
            </a:r>
            <a:endParaRPr lang="de-DE" sz="1200" dirty="0"/>
          </a:p>
        </p:txBody>
      </p:sp>
      <p:sp>
        <p:nvSpPr>
          <p:cNvPr id="2" name="Rechteck 1">
            <a:extLst>
              <a:ext uri="{FF2B5EF4-FFF2-40B4-BE49-F238E27FC236}">
                <a16:creationId xmlns:a16="http://schemas.microsoft.com/office/drawing/2014/main" id="{56B9E127-D069-40F1-AC39-EBB9AACC6C44}"/>
              </a:ext>
            </a:extLst>
          </p:cNvPr>
          <p:cNvSpPr/>
          <p:nvPr/>
        </p:nvSpPr>
        <p:spPr>
          <a:xfrm>
            <a:off x="1830834" y="2497635"/>
            <a:ext cx="789049" cy="36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Master PBX</a:t>
            </a:r>
          </a:p>
        </p:txBody>
      </p:sp>
      <p:sp>
        <p:nvSpPr>
          <p:cNvPr id="4" name="Rechteck 3">
            <a:extLst>
              <a:ext uri="{FF2B5EF4-FFF2-40B4-BE49-F238E27FC236}">
                <a16:creationId xmlns:a16="http://schemas.microsoft.com/office/drawing/2014/main" id="{56B9E127-D069-40F1-AC39-EBB9AACC6C44}"/>
              </a:ext>
            </a:extLst>
          </p:cNvPr>
          <p:cNvSpPr/>
          <p:nvPr/>
        </p:nvSpPr>
        <p:spPr>
          <a:xfrm>
            <a:off x="1830834" y="2963160"/>
            <a:ext cx="789049" cy="36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App Platform</a:t>
            </a:r>
          </a:p>
        </p:txBody>
      </p:sp>
      <p:pic>
        <p:nvPicPr>
          <p:cNvPr id="23" name="Picture 2" descr="\\inno-sifi\dfs\Marketing\Grafiken\Produkte\myPBX Apps\myPBX-Apps_Android_iOS_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6197" y="5614190"/>
            <a:ext cx="404624" cy="58015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1">
            <a:extLst>
              <a:ext uri="{FF2B5EF4-FFF2-40B4-BE49-F238E27FC236}">
                <a16:creationId xmlns:a16="http://schemas.microsoft.com/office/drawing/2014/main" id="{6BB958BE-B43B-4F37-9107-750D102555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0524" y="5377599"/>
            <a:ext cx="714479" cy="183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4" name="Tabelle 53"/>
          <p:cNvGraphicFramePr>
            <a:graphicFrameLocks noGrp="1"/>
          </p:cNvGraphicFramePr>
          <p:nvPr/>
        </p:nvGraphicFramePr>
        <p:xfrm>
          <a:off x="6221178" y="4720229"/>
          <a:ext cx="5088718" cy="1468755"/>
        </p:xfrm>
        <a:graphic>
          <a:graphicData uri="http://schemas.openxmlformats.org/drawingml/2006/table">
            <a:tbl>
              <a:tblPr>
                <a:tableStyleId>{073A0DAA-6AF3-43AB-8588-CEC1D06C72B9}</a:tableStyleId>
              </a:tblPr>
              <a:tblGrid>
                <a:gridCol w="2033095">
                  <a:extLst>
                    <a:ext uri="{9D8B030D-6E8A-4147-A177-3AD203B41FA5}">
                      <a16:colId xmlns:a16="http://schemas.microsoft.com/office/drawing/2014/main" val="20000"/>
                    </a:ext>
                  </a:extLst>
                </a:gridCol>
                <a:gridCol w="1507527">
                  <a:extLst>
                    <a:ext uri="{9D8B030D-6E8A-4147-A177-3AD203B41FA5}">
                      <a16:colId xmlns:a16="http://schemas.microsoft.com/office/drawing/2014/main" val="20001"/>
                    </a:ext>
                  </a:extLst>
                </a:gridCol>
                <a:gridCol w="1548096">
                  <a:extLst>
                    <a:ext uri="{9D8B030D-6E8A-4147-A177-3AD203B41FA5}">
                      <a16:colId xmlns:a16="http://schemas.microsoft.com/office/drawing/2014/main" val="20002"/>
                    </a:ext>
                  </a:extLst>
                </a:gridCol>
              </a:tblGrid>
              <a:tr h="200025">
                <a:tc gridSpan="3">
                  <a:txBody>
                    <a:bodyPr/>
                    <a:lstStyle/>
                    <a:p>
                      <a:pPr algn="ctr" fontAlgn="ctr"/>
                      <a:r>
                        <a:rPr lang="de-DE" sz="1400" b="1" u="none" strike="noStrike" dirty="0">
                          <a:effectLst/>
                        </a:rPr>
                        <a:t>DNS </a:t>
                      </a:r>
                      <a:r>
                        <a:rPr lang="de-DE" sz="1400" b="1" u="none" strike="noStrike" dirty="0" err="1">
                          <a:effectLst/>
                        </a:rPr>
                        <a:t>Names</a:t>
                      </a:r>
                      <a:endParaRPr lang="de-DE"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190500">
                <a:tc gridSpan="3">
                  <a:txBody>
                    <a:bodyPr/>
                    <a:lstStyle/>
                    <a:p>
                      <a:pPr algn="l" fontAlgn="ctr"/>
                      <a:r>
                        <a:rPr lang="de-DE" sz="1400" b="1" i="0" u="none" strike="noStrike" dirty="0">
                          <a:solidFill>
                            <a:srgbClr val="000000"/>
                          </a:solidFill>
                          <a:effectLst/>
                          <a:latin typeface="Calibri" panose="020F0502020204030204" pitchFamily="34" charset="0"/>
                        </a:rPr>
                        <a:t>*.company.com  </a:t>
                      </a:r>
                      <a:r>
                        <a:rPr lang="de-DE" sz="1600" b="1" i="0" u="none" strike="noStrike" dirty="0">
                          <a:solidFill>
                            <a:srgbClr val="FF0000"/>
                          </a:solidFill>
                          <a:effectLst/>
                          <a:latin typeface="Calibri" panose="020F0502020204030204" pitchFamily="34" charset="0"/>
                        </a:rPr>
                        <a:t>Wildcard </a:t>
                      </a:r>
                      <a:r>
                        <a:rPr lang="de-DE" sz="1600" b="1" i="0" u="none" strike="noStrike" dirty="0" err="1">
                          <a:solidFill>
                            <a:srgbClr val="FF0000"/>
                          </a:solidFill>
                          <a:effectLst/>
                          <a:latin typeface="Calibri" panose="020F0502020204030204" pitchFamily="34" charset="0"/>
                        </a:rPr>
                        <a:t>Certificate</a:t>
                      </a:r>
                      <a:endParaRPr lang="de-DE" sz="2000" b="1" i="0" u="none" strike="noStrike" dirty="0">
                        <a:solidFill>
                          <a:srgbClr val="FF0000"/>
                        </a:solidFill>
                        <a:effectLst/>
                        <a:latin typeface="Calibri" panose="020F0502020204030204" pitchFamily="34" charset="0"/>
                      </a:endParaRPr>
                    </a:p>
                  </a:txBody>
                  <a:tcPr marL="9525" marR="9525" marT="9525" marB="0" anchor="ctr"/>
                </a:tc>
                <a:tc hMerge="1">
                  <a:txBody>
                    <a:bodyPr/>
                    <a:lstStyle/>
                    <a:p>
                      <a:pPr algn="l" fontAlgn="ctr"/>
                      <a:endParaRPr lang="de-DE"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de-DE"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190500">
                <a:tc>
                  <a:txBody>
                    <a:bodyPr/>
                    <a:lstStyle/>
                    <a:p>
                      <a:pPr algn="l" fontAlgn="ctr"/>
                      <a:r>
                        <a:rPr lang="de-DE" sz="1400" b="1" u="none" strike="noStrike" dirty="0">
                          <a:effectLst/>
                        </a:rPr>
                        <a:t>Name</a:t>
                      </a:r>
                      <a:endParaRPr lang="de-DE"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de-DE" sz="1400" b="1" u="none" strike="noStrike" dirty="0">
                          <a:effectLst/>
                        </a:rPr>
                        <a:t>DNS</a:t>
                      </a:r>
                      <a:r>
                        <a:rPr lang="de-DE" sz="1400" b="1" u="none" strike="noStrike" baseline="0" dirty="0">
                          <a:effectLst/>
                        </a:rPr>
                        <a:t> Intern</a:t>
                      </a:r>
                      <a:endParaRPr lang="de-DE"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de-DE" sz="1400" b="1" u="none" strike="noStrike" dirty="0">
                          <a:effectLst/>
                        </a:rPr>
                        <a:t>DNS</a:t>
                      </a:r>
                      <a:r>
                        <a:rPr lang="de-DE" sz="1400" b="1" u="none" strike="noStrike" baseline="0" dirty="0">
                          <a:effectLst/>
                        </a:rPr>
                        <a:t> Extern</a:t>
                      </a:r>
                      <a:endParaRPr lang="de-DE"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190500">
                <a:tc>
                  <a:txBody>
                    <a:bodyPr/>
                    <a:lstStyle/>
                    <a:p>
                      <a:pPr algn="l" fontAlgn="ctr"/>
                      <a:r>
                        <a:rPr lang="de-DE" sz="1200" b="0" i="0" u="none" strike="noStrike" dirty="0">
                          <a:solidFill>
                            <a:schemeClr val="dk1"/>
                          </a:solidFill>
                          <a:effectLst/>
                          <a:latin typeface="+mn-lt"/>
                        </a:rPr>
                        <a:t>pbx.company.com</a:t>
                      </a:r>
                      <a:endParaRPr lang="de-DE" sz="12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tc>
                  <a:txBody>
                    <a:bodyPr/>
                    <a:lstStyle/>
                    <a:p>
                      <a:pPr algn="l" fontAlgn="ctr"/>
                      <a:r>
                        <a:rPr lang="de-DE" sz="1200" b="0" i="0" u="none" strike="noStrike" dirty="0" err="1">
                          <a:solidFill>
                            <a:srgbClr val="000000"/>
                          </a:solidFill>
                          <a:effectLst/>
                          <a:latin typeface="+mn-lt"/>
                        </a:rPr>
                        <a:t>IPxxx</a:t>
                      </a:r>
                      <a:r>
                        <a:rPr lang="de-DE" sz="1200" b="0" i="0" u="none" strike="noStrike" dirty="0">
                          <a:solidFill>
                            <a:srgbClr val="000000"/>
                          </a:solidFill>
                          <a:effectLst/>
                          <a:latin typeface="+mn-lt"/>
                        </a:rPr>
                        <a:t> IP</a:t>
                      </a:r>
                    </a:p>
                  </a:txBody>
                  <a:tcPr marL="9525" marR="9525" marT="9525" marB="0" anchor="ctr">
                    <a:solidFill>
                      <a:schemeClr val="accent1">
                        <a:lumMod val="20000"/>
                        <a:lumOff val="80000"/>
                      </a:schemeClr>
                    </a:solidFill>
                  </a:tcPr>
                </a:tc>
                <a:tc>
                  <a:txBody>
                    <a:bodyPr/>
                    <a:lstStyle/>
                    <a:p>
                      <a:pPr algn="l" fontAlgn="ctr"/>
                      <a:r>
                        <a:rPr lang="de-DE" sz="1200" u="none" strike="noStrike" dirty="0">
                          <a:effectLst/>
                          <a:latin typeface="+mn-lt"/>
                        </a:rPr>
                        <a:t>Public IP</a:t>
                      </a:r>
                      <a:endParaRPr lang="de-DE" sz="12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3"/>
                  </a:ext>
                </a:extLst>
              </a:tr>
              <a:tr h="1905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200" b="0" i="0" u="none" strike="noStrike" dirty="0">
                          <a:solidFill>
                            <a:schemeClr val="dk1"/>
                          </a:solidFill>
                          <a:effectLst/>
                          <a:latin typeface="+mn-lt"/>
                        </a:rPr>
                        <a:t>apps.company.com</a:t>
                      </a:r>
                      <a:endParaRPr lang="de-DE" sz="12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tc>
                  <a:txBody>
                    <a:bodyPr/>
                    <a:lstStyle/>
                    <a:p>
                      <a:pPr algn="l" fontAlgn="ctr"/>
                      <a:r>
                        <a:rPr lang="de-DE" sz="1200" b="0" i="0" u="none" strike="noStrike" dirty="0">
                          <a:solidFill>
                            <a:srgbClr val="000000"/>
                          </a:solidFill>
                          <a:effectLst/>
                          <a:latin typeface="+mn-lt"/>
                        </a:rPr>
                        <a:t>App Platform IP</a:t>
                      </a:r>
                    </a:p>
                  </a:txBody>
                  <a:tcPr marL="9525" marR="9525" marT="9525" marB="0" anchor="ctr">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200" u="none" strike="noStrike" dirty="0">
                          <a:effectLst/>
                          <a:latin typeface="+mn-lt"/>
                        </a:rPr>
                        <a:t>Public IP</a:t>
                      </a:r>
                      <a:endParaRPr lang="de-DE" sz="12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4"/>
                  </a:ext>
                </a:extLst>
              </a:tr>
              <a:tr h="1905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200" b="0" i="0" u="none" strike="noStrike" dirty="0">
                          <a:solidFill>
                            <a:schemeClr val="dk1"/>
                          </a:solidFill>
                          <a:effectLst/>
                          <a:latin typeface="+mn-lt"/>
                        </a:rPr>
                        <a:t>turn.company.com</a:t>
                      </a:r>
                      <a:endParaRPr lang="de-DE" sz="12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tc>
                  <a:txBody>
                    <a:bodyPr/>
                    <a:lstStyle/>
                    <a:p>
                      <a:pPr algn="l" fontAlgn="ctr"/>
                      <a:r>
                        <a:rPr lang="de-DE" sz="1200" u="none" strike="noStrike" dirty="0" err="1">
                          <a:effectLst/>
                          <a:latin typeface="+mn-lt"/>
                        </a:rPr>
                        <a:t>IPyyy</a:t>
                      </a:r>
                      <a:r>
                        <a:rPr lang="de-DE" sz="1200" u="none" strike="noStrike" dirty="0">
                          <a:effectLst/>
                          <a:latin typeface="+mn-lt"/>
                        </a:rPr>
                        <a:t> IP</a:t>
                      </a:r>
                      <a:endParaRPr lang="de-DE" sz="12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200" u="none" strike="noStrike" dirty="0">
                          <a:effectLst/>
                          <a:latin typeface="+mn-lt"/>
                        </a:rPr>
                        <a:t>Public IP</a:t>
                      </a:r>
                      <a:endParaRPr lang="de-DE" sz="12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5"/>
                  </a:ext>
                </a:extLst>
              </a:tr>
              <a:tr h="190500">
                <a:tc>
                  <a:txBody>
                    <a:bodyPr/>
                    <a:lstStyle/>
                    <a:p>
                      <a:pPr algn="l" fontAlgn="ctr"/>
                      <a:endParaRPr lang="de-DE" sz="12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2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200" b="0" i="0" u="none" strike="noStrike" dirty="0">
                        <a:solidFill>
                          <a:srgbClr val="000000"/>
                        </a:solidFill>
                        <a:effectLst/>
                        <a:latin typeface="+mn-lt"/>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
        <p:nvSpPr>
          <p:cNvPr id="55" name="Rechteck 54">
            <a:extLst>
              <a:ext uri="{FF2B5EF4-FFF2-40B4-BE49-F238E27FC236}">
                <a16:creationId xmlns:a16="http://schemas.microsoft.com/office/drawing/2014/main" id="{56B9E127-D069-40F1-AC39-EBB9AACC6C44}"/>
              </a:ext>
            </a:extLst>
          </p:cNvPr>
          <p:cNvSpPr/>
          <p:nvPr/>
        </p:nvSpPr>
        <p:spPr>
          <a:xfrm>
            <a:off x="3926457" y="2494149"/>
            <a:ext cx="720000" cy="36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Reverse Proxy</a:t>
            </a:r>
          </a:p>
        </p:txBody>
      </p:sp>
      <p:sp>
        <p:nvSpPr>
          <p:cNvPr id="56" name="Rechteck 55">
            <a:extLst>
              <a:ext uri="{FF2B5EF4-FFF2-40B4-BE49-F238E27FC236}">
                <a16:creationId xmlns:a16="http://schemas.microsoft.com/office/drawing/2014/main" id="{56B9E127-D069-40F1-AC39-EBB9AACC6C44}"/>
              </a:ext>
            </a:extLst>
          </p:cNvPr>
          <p:cNvSpPr/>
          <p:nvPr/>
        </p:nvSpPr>
        <p:spPr>
          <a:xfrm>
            <a:off x="3940198" y="2961177"/>
            <a:ext cx="720000" cy="36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TURN</a:t>
            </a:r>
          </a:p>
          <a:p>
            <a:pPr algn="ctr"/>
            <a:r>
              <a:rPr lang="de-DE" sz="1200" dirty="0"/>
              <a:t>Server</a:t>
            </a:r>
          </a:p>
        </p:txBody>
      </p:sp>
      <p:pic>
        <p:nvPicPr>
          <p:cNvPr id="77" name="Picture 2" descr="\\inno-sifi\dfs\Marketing\Grafiken\Produkte\myPBX Apps\myPBX-Apps_Android_iOS_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0563" y="2405598"/>
            <a:ext cx="404624" cy="58015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pieren 4">
            <a:extLst>
              <a:ext uri="{FF2B5EF4-FFF2-40B4-BE49-F238E27FC236}">
                <a16:creationId xmlns:a16="http://schemas.microsoft.com/office/drawing/2014/main" id="{1BE7FEBE-B6A1-53AD-6F00-31C628CC924C}"/>
              </a:ext>
            </a:extLst>
          </p:cNvPr>
          <p:cNvGrpSpPr/>
          <p:nvPr/>
        </p:nvGrpSpPr>
        <p:grpSpPr>
          <a:xfrm>
            <a:off x="832251" y="5411884"/>
            <a:ext cx="725418" cy="548043"/>
            <a:chOff x="801027" y="5522792"/>
            <a:chExt cx="725418" cy="548043"/>
          </a:xfrm>
        </p:grpSpPr>
        <p:pic>
          <p:nvPicPr>
            <p:cNvPr id="91" name="Picture 3">
              <a:extLst>
                <a:ext uri="{FF2B5EF4-FFF2-40B4-BE49-F238E27FC236}">
                  <a16:creationId xmlns:a16="http://schemas.microsoft.com/office/drawing/2014/main" id="{FBE6F312-4CE9-4F2C-96AD-6A628CBB60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842" y="5529237"/>
              <a:ext cx="673603" cy="54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Textfeld 33">
              <a:extLst>
                <a:ext uri="{FF2B5EF4-FFF2-40B4-BE49-F238E27FC236}">
                  <a16:creationId xmlns:a16="http://schemas.microsoft.com/office/drawing/2014/main" id="{F483FC5A-A26E-4C49-BA83-E38FDC43BE25}"/>
                </a:ext>
              </a:extLst>
            </p:cNvPr>
            <p:cNvSpPr txBox="1"/>
            <p:nvPr/>
          </p:nvSpPr>
          <p:spPr>
            <a:xfrm>
              <a:off x="801027" y="5522792"/>
              <a:ext cx="725418" cy="40011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000" dirty="0">
                  <a:solidFill>
                    <a:schemeClr val="bg1"/>
                  </a:solidFill>
                </a:rPr>
                <a:t>myApps</a:t>
              </a:r>
            </a:p>
            <a:p>
              <a:pPr algn="ctr"/>
              <a:r>
                <a:rPr lang="de-DE" sz="1000" dirty="0" err="1">
                  <a:solidFill>
                    <a:schemeClr val="bg1"/>
                  </a:solidFill>
                </a:rPr>
                <a:t>WebRTC</a:t>
              </a:r>
              <a:endParaRPr lang="de-DE" sz="1000" dirty="0">
                <a:solidFill>
                  <a:schemeClr val="bg1"/>
                </a:solidFill>
              </a:endParaRPr>
            </a:p>
          </p:txBody>
        </p:sp>
      </p:grpSp>
      <p:sp>
        <p:nvSpPr>
          <p:cNvPr id="8" name="Rechteck: abgerundete Ecken 7">
            <a:extLst>
              <a:ext uri="{FF2B5EF4-FFF2-40B4-BE49-F238E27FC236}">
                <a16:creationId xmlns:a16="http://schemas.microsoft.com/office/drawing/2014/main" id="{434CD5D9-B6AA-C6F9-0FC2-AA51CCFC5643}"/>
              </a:ext>
            </a:extLst>
          </p:cNvPr>
          <p:cNvSpPr/>
          <p:nvPr/>
        </p:nvSpPr>
        <p:spPr>
          <a:xfrm>
            <a:off x="801025" y="4843373"/>
            <a:ext cx="2188629" cy="1389076"/>
          </a:xfrm>
          <a:prstGeom prst="roundRect">
            <a:avLst>
              <a:gd name="adj" fmla="val 862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a:solidFill>
                  <a:sysClr val="windowText" lastClr="000000"/>
                </a:solidFill>
              </a:rPr>
              <a:t>PC LAN</a:t>
            </a:r>
            <a:endParaRPr lang="en-US" dirty="0">
              <a:solidFill>
                <a:sysClr val="windowText" lastClr="000000"/>
              </a:solidFill>
            </a:endParaRPr>
          </a:p>
        </p:txBody>
      </p:sp>
      <p:pic>
        <p:nvPicPr>
          <p:cNvPr id="9" name="Picture 11">
            <a:extLst>
              <a:ext uri="{FF2B5EF4-FFF2-40B4-BE49-F238E27FC236}">
                <a16:creationId xmlns:a16="http://schemas.microsoft.com/office/drawing/2014/main" id="{AF53F6D5-3CC6-6685-5562-AABAD4F76B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4370" y="5651502"/>
            <a:ext cx="714479" cy="183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uppieren 5">
            <a:extLst>
              <a:ext uri="{FF2B5EF4-FFF2-40B4-BE49-F238E27FC236}">
                <a16:creationId xmlns:a16="http://schemas.microsoft.com/office/drawing/2014/main" id="{8096B968-0690-01D5-6428-27D946272FEE}"/>
              </a:ext>
            </a:extLst>
          </p:cNvPr>
          <p:cNvGrpSpPr/>
          <p:nvPr/>
        </p:nvGrpSpPr>
        <p:grpSpPr>
          <a:xfrm>
            <a:off x="1748880" y="5380658"/>
            <a:ext cx="725418" cy="548043"/>
            <a:chOff x="1738917" y="5280778"/>
            <a:chExt cx="725418" cy="548043"/>
          </a:xfrm>
        </p:grpSpPr>
        <p:pic>
          <p:nvPicPr>
            <p:cNvPr id="10" name="Picture 3">
              <a:extLst>
                <a:ext uri="{FF2B5EF4-FFF2-40B4-BE49-F238E27FC236}">
                  <a16:creationId xmlns:a16="http://schemas.microsoft.com/office/drawing/2014/main" id="{749250D9-6C89-70F6-2F07-4ADE12380C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0732" y="5287223"/>
              <a:ext cx="673603" cy="54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feld 33">
              <a:extLst>
                <a:ext uri="{FF2B5EF4-FFF2-40B4-BE49-F238E27FC236}">
                  <a16:creationId xmlns:a16="http://schemas.microsoft.com/office/drawing/2014/main" id="{23DA08DA-CFB8-833F-DB00-D88F83549BDC}"/>
                </a:ext>
              </a:extLst>
            </p:cNvPr>
            <p:cNvSpPr txBox="1"/>
            <p:nvPr/>
          </p:nvSpPr>
          <p:spPr>
            <a:xfrm>
              <a:off x="1738917" y="5280778"/>
              <a:ext cx="725418" cy="40011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000" dirty="0">
                  <a:solidFill>
                    <a:schemeClr val="bg1"/>
                  </a:solidFill>
                </a:rPr>
                <a:t>myApps</a:t>
              </a:r>
            </a:p>
            <a:p>
              <a:pPr algn="ctr"/>
              <a:r>
                <a:rPr lang="de-DE" sz="1000" dirty="0" err="1">
                  <a:solidFill>
                    <a:schemeClr val="bg1"/>
                  </a:solidFill>
                </a:rPr>
                <a:t>WebRTC</a:t>
              </a:r>
              <a:endParaRPr lang="de-DE" sz="1000" dirty="0">
                <a:solidFill>
                  <a:schemeClr val="bg1"/>
                </a:solidFill>
              </a:endParaRPr>
            </a:p>
          </p:txBody>
        </p:sp>
      </p:grpSp>
      <p:sp>
        <p:nvSpPr>
          <p:cNvPr id="12" name="Rechteck: abgerundete Ecken 11">
            <a:extLst>
              <a:ext uri="{FF2B5EF4-FFF2-40B4-BE49-F238E27FC236}">
                <a16:creationId xmlns:a16="http://schemas.microsoft.com/office/drawing/2014/main" id="{E9E6E672-0E75-A30F-1CE1-3811FA31C335}"/>
              </a:ext>
            </a:extLst>
          </p:cNvPr>
          <p:cNvSpPr/>
          <p:nvPr/>
        </p:nvSpPr>
        <p:spPr>
          <a:xfrm>
            <a:off x="3288540" y="4826051"/>
            <a:ext cx="2193372" cy="1387462"/>
          </a:xfrm>
          <a:prstGeom prst="roundRect">
            <a:avLst>
              <a:gd name="adj" fmla="val 977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a:solidFill>
                  <a:sysClr val="windowText" lastClr="000000"/>
                </a:solidFill>
              </a:rPr>
              <a:t>VoIP LAN</a:t>
            </a:r>
            <a:endParaRPr lang="en-US" dirty="0">
              <a:solidFill>
                <a:sysClr val="windowText" lastClr="000000"/>
              </a:solidFill>
            </a:endParaRPr>
          </a:p>
        </p:txBody>
      </p:sp>
      <p:pic>
        <p:nvPicPr>
          <p:cNvPr id="13" name="Picture 9">
            <a:extLst>
              <a:ext uri="{FF2B5EF4-FFF2-40B4-BE49-F238E27FC236}">
                <a16:creationId xmlns:a16="http://schemas.microsoft.com/office/drawing/2014/main" id="{69D7E9F0-0F04-E831-257A-2B6D29A77C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5639" y="5240971"/>
            <a:ext cx="477715" cy="42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9">
            <a:extLst>
              <a:ext uri="{FF2B5EF4-FFF2-40B4-BE49-F238E27FC236}">
                <a16:creationId xmlns:a16="http://schemas.microsoft.com/office/drawing/2014/main" id="{65AFF0A7-40FF-01C9-2628-96D3C6D508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7806" y="5210699"/>
            <a:ext cx="477715" cy="42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9">
            <a:extLst>
              <a:ext uri="{FF2B5EF4-FFF2-40B4-BE49-F238E27FC236}">
                <a16:creationId xmlns:a16="http://schemas.microsoft.com/office/drawing/2014/main" id="{68833C7C-3E21-9BF7-9BD8-FBA673F9A9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3434" y="5743056"/>
            <a:ext cx="477715" cy="42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hteck: abgerundete Ecken 15">
            <a:extLst>
              <a:ext uri="{FF2B5EF4-FFF2-40B4-BE49-F238E27FC236}">
                <a16:creationId xmlns:a16="http://schemas.microsoft.com/office/drawing/2014/main" id="{1EFD2FAD-5260-CA1B-7F7A-32408D16AF1E}"/>
              </a:ext>
            </a:extLst>
          </p:cNvPr>
          <p:cNvSpPr/>
          <p:nvPr/>
        </p:nvSpPr>
        <p:spPr>
          <a:xfrm>
            <a:off x="611472" y="1383970"/>
            <a:ext cx="2325722" cy="2216353"/>
          </a:xfrm>
          <a:prstGeom prst="roundRect">
            <a:avLst>
              <a:gd name="adj" fmla="val 595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a:solidFill>
                  <a:sysClr val="windowText" lastClr="000000"/>
                </a:solidFill>
              </a:rPr>
              <a:t>Management LAN</a:t>
            </a:r>
            <a:endParaRPr lang="en-US" dirty="0">
              <a:solidFill>
                <a:sysClr val="windowText" lastClr="000000"/>
              </a:solidFill>
            </a:endParaRPr>
          </a:p>
        </p:txBody>
      </p:sp>
      <p:sp>
        <p:nvSpPr>
          <p:cNvPr id="17" name="Rechteck: abgerundete Ecken 16">
            <a:extLst>
              <a:ext uri="{FF2B5EF4-FFF2-40B4-BE49-F238E27FC236}">
                <a16:creationId xmlns:a16="http://schemas.microsoft.com/office/drawing/2014/main" id="{1152A8C5-A57E-32BC-E796-DA71702B6B35}"/>
              </a:ext>
            </a:extLst>
          </p:cNvPr>
          <p:cNvSpPr/>
          <p:nvPr/>
        </p:nvSpPr>
        <p:spPr>
          <a:xfrm>
            <a:off x="3570693" y="1383970"/>
            <a:ext cx="2325721" cy="2216352"/>
          </a:xfrm>
          <a:prstGeom prst="roundRect">
            <a:avLst>
              <a:gd name="adj" fmla="val 575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a:solidFill>
                  <a:sysClr val="windowText" lastClr="000000"/>
                </a:solidFill>
              </a:rPr>
              <a:t>DMZ</a:t>
            </a:r>
            <a:endParaRPr lang="en-US" dirty="0">
              <a:solidFill>
                <a:sysClr val="windowText" lastClr="000000"/>
              </a:solidFill>
            </a:endParaRPr>
          </a:p>
        </p:txBody>
      </p:sp>
      <p:sp>
        <p:nvSpPr>
          <p:cNvPr id="57" name="Rechteck 56"/>
          <p:cNvSpPr/>
          <p:nvPr/>
        </p:nvSpPr>
        <p:spPr>
          <a:xfrm>
            <a:off x="6035727" y="2606027"/>
            <a:ext cx="656614" cy="543034"/>
          </a:xfrm>
          <a:prstGeom prst="rect">
            <a:avLst/>
          </a:prstGeom>
          <a:pattFill prst="horzBrick">
            <a:fgClr>
              <a:srgbClr val="C00000"/>
            </a:fgClr>
            <a:bgClr>
              <a:schemeClr val="accent2">
                <a:lumMod val="60000"/>
                <a:lumOff val="40000"/>
              </a:schemeClr>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9" name="Gerade Verbindung mit Pfeil 18">
            <a:extLst>
              <a:ext uri="{FF2B5EF4-FFF2-40B4-BE49-F238E27FC236}">
                <a16:creationId xmlns:a16="http://schemas.microsoft.com/office/drawing/2014/main" id="{C0661C5C-3D3A-7806-D1A6-17BF9C0EB1E4}"/>
              </a:ext>
            </a:extLst>
          </p:cNvPr>
          <p:cNvCxnSpPr>
            <a:cxnSpLocks/>
          </p:cNvCxnSpPr>
          <p:nvPr/>
        </p:nvCxnSpPr>
        <p:spPr>
          <a:xfrm flipV="1">
            <a:off x="1526445" y="3429000"/>
            <a:ext cx="437216" cy="1405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057AEC40-691E-6D73-2B1C-7E09F57D87D7}"/>
              </a:ext>
            </a:extLst>
          </p:cNvPr>
          <p:cNvSpPr txBox="1"/>
          <p:nvPr/>
        </p:nvSpPr>
        <p:spPr>
          <a:xfrm>
            <a:off x="1883650" y="3543406"/>
            <a:ext cx="1286866" cy="646331"/>
          </a:xfrm>
          <a:prstGeom prst="rect">
            <a:avLst/>
          </a:prstGeom>
          <a:noFill/>
        </p:spPr>
        <p:txBody>
          <a:bodyPr wrap="square" rtlCol="0">
            <a:spAutoFit/>
          </a:bodyPr>
          <a:lstStyle/>
          <a:p>
            <a:r>
              <a:rPr lang="de-DE" sz="1200" dirty="0">
                <a:solidFill>
                  <a:srgbClr val="0070C0"/>
                </a:solidFill>
              </a:rPr>
              <a:t>1300</a:t>
            </a:r>
          </a:p>
          <a:p>
            <a:r>
              <a:rPr lang="de-DE" sz="1200" dirty="0">
                <a:solidFill>
                  <a:srgbClr val="0070C0"/>
                </a:solidFill>
              </a:rPr>
              <a:t>636</a:t>
            </a:r>
          </a:p>
          <a:p>
            <a:r>
              <a:rPr lang="de-DE" sz="1200" dirty="0">
                <a:solidFill>
                  <a:srgbClr val="0070C0"/>
                </a:solidFill>
              </a:rPr>
              <a:t>(80) 443</a:t>
            </a:r>
            <a:endParaRPr lang="en-US" sz="1200" dirty="0">
              <a:solidFill>
                <a:srgbClr val="0070C0"/>
              </a:solidFill>
            </a:endParaRPr>
          </a:p>
        </p:txBody>
      </p:sp>
      <p:cxnSp>
        <p:nvCxnSpPr>
          <p:cNvPr id="30" name="Gerade Verbindung mit Pfeil 29">
            <a:extLst>
              <a:ext uri="{FF2B5EF4-FFF2-40B4-BE49-F238E27FC236}">
                <a16:creationId xmlns:a16="http://schemas.microsoft.com/office/drawing/2014/main" id="{75BAF667-189F-5E05-D7C9-F21729C73A29}"/>
              </a:ext>
            </a:extLst>
          </p:cNvPr>
          <p:cNvCxnSpPr>
            <a:cxnSpLocks/>
          </p:cNvCxnSpPr>
          <p:nvPr/>
        </p:nvCxnSpPr>
        <p:spPr>
          <a:xfrm flipH="1" flipV="1">
            <a:off x="2190835" y="3470464"/>
            <a:ext cx="1416581" cy="1364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A1ADD849-EAF8-90C3-B335-CDBD3B34FDD0}"/>
              </a:ext>
            </a:extLst>
          </p:cNvPr>
          <p:cNvCxnSpPr>
            <a:cxnSpLocks/>
          </p:cNvCxnSpPr>
          <p:nvPr/>
        </p:nvCxnSpPr>
        <p:spPr>
          <a:xfrm flipH="1">
            <a:off x="2759197" y="2646156"/>
            <a:ext cx="936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feld 45">
            <a:extLst>
              <a:ext uri="{FF2B5EF4-FFF2-40B4-BE49-F238E27FC236}">
                <a16:creationId xmlns:a16="http://schemas.microsoft.com/office/drawing/2014/main" id="{07901A1B-3D0F-A077-0E8F-B52840D58EA4}"/>
              </a:ext>
            </a:extLst>
          </p:cNvPr>
          <p:cNvSpPr txBox="1"/>
          <p:nvPr/>
        </p:nvSpPr>
        <p:spPr>
          <a:xfrm>
            <a:off x="2927228" y="1829239"/>
            <a:ext cx="1286866" cy="830997"/>
          </a:xfrm>
          <a:prstGeom prst="rect">
            <a:avLst/>
          </a:prstGeom>
          <a:noFill/>
        </p:spPr>
        <p:txBody>
          <a:bodyPr wrap="square" rtlCol="0">
            <a:spAutoFit/>
          </a:bodyPr>
          <a:lstStyle/>
          <a:p>
            <a:r>
              <a:rPr lang="de-DE" sz="1200" dirty="0">
                <a:solidFill>
                  <a:srgbClr val="0070C0"/>
                </a:solidFill>
              </a:rPr>
              <a:t>1300</a:t>
            </a:r>
          </a:p>
          <a:p>
            <a:r>
              <a:rPr lang="de-DE" sz="1200" dirty="0">
                <a:solidFill>
                  <a:srgbClr val="0070C0"/>
                </a:solidFill>
              </a:rPr>
              <a:t>1720 </a:t>
            </a:r>
          </a:p>
          <a:p>
            <a:r>
              <a:rPr lang="de-DE" sz="1200" dirty="0">
                <a:solidFill>
                  <a:srgbClr val="0070C0"/>
                </a:solidFill>
              </a:rPr>
              <a:t>636</a:t>
            </a:r>
          </a:p>
          <a:p>
            <a:r>
              <a:rPr lang="de-DE" sz="1200" strike="sngStrike" dirty="0">
                <a:solidFill>
                  <a:srgbClr val="0070C0"/>
                </a:solidFill>
              </a:rPr>
              <a:t>(80) </a:t>
            </a:r>
            <a:r>
              <a:rPr lang="de-DE" sz="1200" dirty="0">
                <a:solidFill>
                  <a:srgbClr val="0070C0"/>
                </a:solidFill>
              </a:rPr>
              <a:t>443</a:t>
            </a:r>
            <a:endParaRPr lang="en-US" sz="1200" dirty="0">
              <a:solidFill>
                <a:srgbClr val="0070C0"/>
              </a:solidFill>
            </a:endParaRPr>
          </a:p>
        </p:txBody>
      </p:sp>
      <p:sp>
        <p:nvSpPr>
          <p:cNvPr id="47" name="Sprechblase: rechteckig mit abgerundeten Ecken 46">
            <a:extLst>
              <a:ext uri="{FF2B5EF4-FFF2-40B4-BE49-F238E27FC236}">
                <a16:creationId xmlns:a16="http://schemas.microsoft.com/office/drawing/2014/main" id="{5F958F7D-599C-0CBF-1462-F695A3E1FAE8}"/>
              </a:ext>
            </a:extLst>
          </p:cNvPr>
          <p:cNvSpPr/>
          <p:nvPr/>
        </p:nvSpPr>
        <p:spPr>
          <a:xfrm>
            <a:off x="5760357" y="678884"/>
            <a:ext cx="4509916" cy="857567"/>
          </a:xfrm>
          <a:prstGeom prst="wedgeRoundRectCallout">
            <a:avLst>
              <a:gd name="adj1" fmla="val -100861"/>
              <a:gd name="adj2" fmla="val 44990"/>
              <a:gd name="adj3" fmla="val 16667"/>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rPr>
              <a:t>The reverse proxy needs port 1720 in addition to 1300 to the PBX for name registrations (e.g. free seating).
Port 80 is not absolutely necessary, since http is already intercepted in the reverse proxy.</a:t>
            </a:r>
          </a:p>
        </p:txBody>
      </p:sp>
      <p:sp>
        <p:nvSpPr>
          <p:cNvPr id="52" name="Textfeld 51">
            <a:extLst>
              <a:ext uri="{FF2B5EF4-FFF2-40B4-BE49-F238E27FC236}">
                <a16:creationId xmlns:a16="http://schemas.microsoft.com/office/drawing/2014/main" id="{EBBCE424-DC54-43C5-1944-7F683F00E9E7}"/>
              </a:ext>
            </a:extLst>
          </p:cNvPr>
          <p:cNvSpPr txBox="1"/>
          <p:nvPr/>
        </p:nvSpPr>
        <p:spPr>
          <a:xfrm>
            <a:off x="5966006" y="1515953"/>
            <a:ext cx="1876116" cy="1015663"/>
          </a:xfrm>
          <a:prstGeom prst="rect">
            <a:avLst/>
          </a:prstGeom>
          <a:noFill/>
        </p:spPr>
        <p:txBody>
          <a:bodyPr wrap="square" rtlCol="0">
            <a:spAutoFit/>
          </a:bodyPr>
          <a:lstStyle/>
          <a:p>
            <a:r>
              <a:rPr lang="de-DE" sz="1200" dirty="0">
                <a:solidFill>
                  <a:srgbClr val="0070C0"/>
                </a:solidFill>
              </a:rPr>
              <a:t>1300</a:t>
            </a:r>
          </a:p>
          <a:p>
            <a:r>
              <a:rPr lang="de-DE" sz="1200" dirty="0">
                <a:solidFill>
                  <a:srgbClr val="0070C0"/>
                </a:solidFill>
              </a:rPr>
              <a:t>636</a:t>
            </a:r>
          </a:p>
          <a:p>
            <a:r>
              <a:rPr lang="de-DE" sz="1200" dirty="0">
                <a:solidFill>
                  <a:srgbClr val="0070C0"/>
                </a:solidFill>
              </a:rPr>
              <a:t>80</a:t>
            </a:r>
          </a:p>
          <a:p>
            <a:r>
              <a:rPr lang="de-DE" sz="1200" dirty="0">
                <a:solidFill>
                  <a:srgbClr val="0070C0"/>
                </a:solidFill>
              </a:rPr>
              <a:t>443 &gt; 8443</a:t>
            </a:r>
          </a:p>
          <a:p>
            <a:r>
              <a:rPr lang="de-DE" sz="1200" dirty="0">
                <a:solidFill>
                  <a:srgbClr val="FF0000"/>
                </a:solidFill>
              </a:rPr>
              <a:t>3478 TCP&amp;UDP</a:t>
            </a:r>
            <a:endParaRPr lang="en-US" sz="1200" dirty="0">
              <a:solidFill>
                <a:srgbClr val="0070C0"/>
              </a:solidFill>
            </a:endParaRPr>
          </a:p>
        </p:txBody>
      </p:sp>
      <p:cxnSp>
        <p:nvCxnSpPr>
          <p:cNvPr id="53" name="Gerade Verbindung mit Pfeil 52">
            <a:extLst>
              <a:ext uri="{FF2B5EF4-FFF2-40B4-BE49-F238E27FC236}">
                <a16:creationId xmlns:a16="http://schemas.microsoft.com/office/drawing/2014/main" id="{C7145703-731A-3824-C545-D4E4249565C6}"/>
              </a:ext>
            </a:extLst>
          </p:cNvPr>
          <p:cNvCxnSpPr>
            <a:cxnSpLocks/>
            <a:endCxn id="56" idx="2"/>
          </p:cNvCxnSpPr>
          <p:nvPr/>
        </p:nvCxnSpPr>
        <p:spPr>
          <a:xfrm flipV="1">
            <a:off x="2863669" y="3321177"/>
            <a:ext cx="1436529" cy="15903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B293B98D-0941-8DDF-3F5B-5C36C3E5AD5A}"/>
              </a:ext>
            </a:extLst>
          </p:cNvPr>
          <p:cNvSpPr txBox="1"/>
          <p:nvPr/>
        </p:nvSpPr>
        <p:spPr>
          <a:xfrm>
            <a:off x="2912429" y="3372279"/>
            <a:ext cx="1286866" cy="461665"/>
          </a:xfrm>
          <a:prstGeom prst="rect">
            <a:avLst/>
          </a:prstGeom>
          <a:noFill/>
        </p:spPr>
        <p:txBody>
          <a:bodyPr wrap="square" rtlCol="0">
            <a:spAutoFit/>
          </a:bodyPr>
          <a:lstStyle/>
          <a:p>
            <a:r>
              <a:rPr lang="de-DE" sz="1200" dirty="0">
                <a:solidFill>
                  <a:srgbClr val="FF0000"/>
                </a:solidFill>
              </a:rPr>
              <a:t>TURN:</a:t>
            </a:r>
          </a:p>
          <a:p>
            <a:r>
              <a:rPr lang="de-DE" sz="1200" dirty="0">
                <a:solidFill>
                  <a:srgbClr val="FF0000"/>
                </a:solidFill>
              </a:rPr>
              <a:t>3478 TCP&amp;UDP</a:t>
            </a:r>
          </a:p>
        </p:txBody>
      </p:sp>
      <p:cxnSp>
        <p:nvCxnSpPr>
          <p:cNvPr id="66" name="Gerade Verbindung mit Pfeil 65">
            <a:extLst>
              <a:ext uri="{FF2B5EF4-FFF2-40B4-BE49-F238E27FC236}">
                <a16:creationId xmlns:a16="http://schemas.microsoft.com/office/drawing/2014/main" id="{C56BC313-EFCB-4D8D-B8E8-B968382FB5AA}"/>
              </a:ext>
            </a:extLst>
          </p:cNvPr>
          <p:cNvCxnSpPr>
            <a:cxnSpLocks/>
          </p:cNvCxnSpPr>
          <p:nvPr/>
        </p:nvCxnSpPr>
        <p:spPr>
          <a:xfrm flipV="1">
            <a:off x="2759197" y="3237196"/>
            <a:ext cx="936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9B6694F3-216A-A29A-5DBD-D4DFA0AEA6E7}"/>
              </a:ext>
            </a:extLst>
          </p:cNvPr>
          <p:cNvCxnSpPr>
            <a:cxnSpLocks/>
          </p:cNvCxnSpPr>
          <p:nvPr/>
        </p:nvCxnSpPr>
        <p:spPr>
          <a:xfrm flipH="1">
            <a:off x="4891088" y="2491815"/>
            <a:ext cx="34834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a:extLst>
              <a:ext uri="{FF2B5EF4-FFF2-40B4-BE49-F238E27FC236}">
                <a16:creationId xmlns:a16="http://schemas.microsoft.com/office/drawing/2014/main" id="{9FE48FCB-9BC4-3598-1E20-FDC67AA02CFE}"/>
              </a:ext>
            </a:extLst>
          </p:cNvPr>
          <p:cNvCxnSpPr>
            <a:cxnSpLocks/>
          </p:cNvCxnSpPr>
          <p:nvPr/>
        </p:nvCxnSpPr>
        <p:spPr>
          <a:xfrm flipH="1">
            <a:off x="4891088" y="2566116"/>
            <a:ext cx="3483427"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5" name="Sprechblase: rechteckig mit abgerundeten Ecken 74">
            <a:extLst>
              <a:ext uri="{FF2B5EF4-FFF2-40B4-BE49-F238E27FC236}">
                <a16:creationId xmlns:a16="http://schemas.microsoft.com/office/drawing/2014/main" id="{8CA7790A-1C60-6C09-3D4F-36283F89B597}"/>
              </a:ext>
            </a:extLst>
          </p:cNvPr>
          <p:cNvSpPr/>
          <p:nvPr/>
        </p:nvSpPr>
        <p:spPr>
          <a:xfrm>
            <a:off x="5760357" y="3642728"/>
            <a:ext cx="3381770" cy="886210"/>
          </a:xfrm>
          <a:prstGeom prst="wedgeRoundRectCallout">
            <a:avLst>
              <a:gd name="adj1" fmla="val -119345"/>
              <a:gd name="adj2" fmla="val 108289"/>
              <a:gd name="adj3" fmla="val 16667"/>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rPr>
              <a:t>To ensure that the TURN server is not used internally, as many networks as possible should reach each other for RTP.
RTP: 16384 - 32767 &amp; 50000 -50299 UDP</a:t>
            </a:r>
          </a:p>
        </p:txBody>
      </p:sp>
      <p:sp>
        <p:nvSpPr>
          <p:cNvPr id="98" name="Textfeld 97">
            <a:extLst>
              <a:ext uri="{FF2B5EF4-FFF2-40B4-BE49-F238E27FC236}">
                <a16:creationId xmlns:a16="http://schemas.microsoft.com/office/drawing/2014/main" id="{A954A77C-77C6-89F8-1449-C456DC9F5409}"/>
              </a:ext>
            </a:extLst>
          </p:cNvPr>
          <p:cNvSpPr txBox="1"/>
          <p:nvPr/>
        </p:nvSpPr>
        <p:spPr>
          <a:xfrm>
            <a:off x="6674257" y="2549157"/>
            <a:ext cx="1056662" cy="276999"/>
          </a:xfrm>
          <a:prstGeom prst="rect">
            <a:avLst/>
          </a:prstGeom>
          <a:noFill/>
        </p:spPr>
        <p:txBody>
          <a:bodyPr wrap="square" rtlCol="0">
            <a:spAutoFit/>
          </a:bodyPr>
          <a:lstStyle/>
          <a:p>
            <a:r>
              <a:rPr lang="de-DE" sz="1200" b="1" dirty="0"/>
              <a:t>Public IP</a:t>
            </a:r>
            <a:endParaRPr lang="en-US" sz="1200" b="1" dirty="0"/>
          </a:p>
        </p:txBody>
      </p:sp>
      <p:grpSp>
        <p:nvGrpSpPr>
          <p:cNvPr id="99" name="Gruppieren 98">
            <a:extLst>
              <a:ext uri="{FF2B5EF4-FFF2-40B4-BE49-F238E27FC236}">
                <a16:creationId xmlns:a16="http://schemas.microsoft.com/office/drawing/2014/main" id="{E1E1C9CD-4E6B-FCAB-66D9-05974A422176}"/>
              </a:ext>
            </a:extLst>
          </p:cNvPr>
          <p:cNvGrpSpPr/>
          <p:nvPr/>
        </p:nvGrpSpPr>
        <p:grpSpPr>
          <a:xfrm>
            <a:off x="539108" y="3812483"/>
            <a:ext cx="1198005" cy="636504"/>
            <a:chOff x="6881719" y="3607387"/>
            <a:chExt cx="1967077" cy="773544"/>
          </a:xfrm>
        </p:grpSpPr>
        <p:sp>
          <p:nvSpPr>
            <p:cNvPr id="100" name="Textfeld 99">
              <a:extLst>
                <a:ext uri="{FF2B5EF4-FFF2-40B4-BE49-F238E27FC236}">
                  <a16:creationId xmlns:a16="http://schemas.microsoft.com/office/drawing/2014/main" id="{829A2F5F-318A-D056-F2EB-119EDC3A89A7}"/>
                </a:ext>
              </a:extLst>
            </p:cNvPr>
            <p:cNvSpPr txBox="1"/>
            <p:nvPr/>
          </p:nvSpPr>
          <p:spPr>
            <a:xfrm>
              <a:off x="6881719" y="3607387"/>
              <a:ext cx="1834674" cy="773544"/>
            </a:xfrm>
            <a:prstGeom prst="roundRect">
              <a:avLst>
                <a:gd name="adj" fmla="val 5478"/>
              </a:avLst>
            </a:prstGeom>
            <a:noFill/>
            <a:ln>
              <a:solidFill>
                <a:schemeClr val="accent5">
                  <a:lumMod val="50000"/>
                </a:schemeClr>
              </a:solidFill>
              <a:prstDash val="sysDot"/>
            </a:ln>
          </p:spPr>
          <p:txBody>
            <a:bodyPr wrap="square" lIns="36000" tIns="36000" rIns="36000" bIns="36000">
              <a:noAutofit/>
            </a:bodyPr>
            <a:lstStyle/>
            <a:p>
              <a:r>
                <a:rPr kumimoji="0" lang="en-US" altLang="en-US" sz="1400" i="0" u="none" strike="noStrike" cap="none" normalizeH="0" baseline="0" dirty="0">
                  <a:ln>
                    <a:noFill/>
                  </a:ln>
                  <a:solidFill>
                    <a:schemeClr val="accent5">
                      <a:lumMod val="50000"/>
                    </a:schemeClr>
                  </a:solidFill>
                  <a:effectLst/>
                </a:rPr>
                <a:t>DNS-Server Intern</a:t>
              </a:r>
              <a:endParaRPr lang="en-US" sz="1400" dirty="0">
                <a:solidFill>
                  <a:schemeClr val="accent5">
                    <a:lumMod val="50000"/>
                  </a:schemeClr>
                </a:solidFill>
              </a:endParaRPr>
            </a:p>
          </p:txBody>
        </p:sp>
        <p:pic>
          <p:nvPicPr>
            <p:cNvPr id="101" name="Grafik 100" descr="Datenbank mit einfarbiger Füllung">
              <a:extLst>
                <a:ext uri="{FF2B5EF4-FFF2-40B4-BE49-F238E27FC236}">
                  <a16:creationId xmlns:a16="http://schemas.microsoft.com/office/drawing/2014/main" id="{76FBDF5B-DFE6-ED30-C835-1CA8C44DB9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03495" y="3918370"/>
              <a:ext cx="1345301" cy="462560"/>
            </a:xfrm>
            <a:prstGeom prst="rect">
              <a:avLst/>
            </a:prstGeom>
          </p:spPr>
        </p:pic>
      </p:grpSp>
      <p:pic>
        <p:nvPicPr>
          <p:cNvPr id="22"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1666" y="5705272"/>
            <a:ext cx="477715" cy="42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uppieren 2">
            <a:extLst>
              <a:ext uri="{FF2B5EF4-FFF2-40B4-BE49-F238E27FC236}">
                <a16:creationId xmlns:a16="http://schemas.microsoft.com/office/drawing/2014/main" id="{F212B085-8459-690F-E3AE-63507051FC6D}"/>
              </a:ext>
            </a:extLst>
          </p:cNvPr>
          <p:cNvGrpSpPr/>
          <p:nvPr/>
        </p:nvGrpSpPr>
        <p:grpSpPr>
          <a:xfrm>
            <a:off x="1376208" y="5661131"/>
            <a:ext cx="725418" cy="548043"/>
            <a:chOff x="876702" y="5070291"/>
            <a:chExt cx="725418" cy="548043"/>
          </a:xfrm>
        </p:grpSpPr>
        <p:pic>
          <p:nvPicPr>
            <p:cNvPr id="88" name="Picture 3">
              <a:extLst>
                <a:ext uri="{FF2B5EF4-FFF2-40B4-BE49-F238E27FC236}">
                  <a16:creationId xmlns:a16="http://schemas.microsoft.com/office/drawing/2014/main" id="{FBE6F312-4CE9-4F2C-96AD-6A628CBB60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517" y="5076736"/>
              <a:ext cx="673603" cy="54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Textfeld 33">
              <a:extLst>
                <a:ext uri="{FF2B5EF4-FFF2-40B4-BE49-F238E27FC236}">
                  <a16:creationId xmlns:a16="http://schemas.microsoft.com/office/drawing/2014/main" id="{F483FC5A-A26E-4C49-BA83-E38FDC43BE25}"/>
                </a:ext>
              </a:extLst>
            </p:cNvPr>
            <p:cNvSpPr txBox="1"/>
            <p:nvPr/>
          </p:nvSpPr>
          <p:spPr>
            <a:xfrm>
              <a:off x="876702" y="5070291"/>
              <a:ext cx="725418" cy="400110"/>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000" dirty="0">
                  <a:solidFill>
                    <a:schemeClr val="bg1"/>
                  </a:solidFill>
                </a:rPr>
                <a:t>myApps</a:t>
              </a:r>
            </a:p>
            <a:p>
              <a:pPr algn="ctr"/>
              <a:r>
                <a:rPr lang="de-DE" sz="1000" dirty="0" err="1">
                  <a:solidFill>
                    <a:schemeClr val="bg1"/>
                  </a:solidFill>
                </a:rPr>
                <a:t>WebRTC</a:t>
              </a:r>
              <a:endParaRPr lang="de-DE" sz="1000" dirty="0">
                <a:solidFill>
                  <a:schemeClr val="bg1"/>
                </a:solidFill>
              </a:endParaRPr>
            </a:p>
          </p:txBody>
        </p:sp>
      </p:grpSp>
      <p:grpSp>
        <p:nvGrpSpPr>
          <p:cNvPr id="42" name="Gruppieren 41">
            <a:extLst>
              <a:ext uri="{FF2B5EF4-FFF2-40B4-BE49-F238E27FC236}">
                <a16:creationId xmlns:a16="http://schemas.microsoft.com/office/drawing/2014/main" id="{0A5AE736-6653-915F-7480-3F54D5D5DE7E}"/>
              </a:ext>
            </a:extLst>
          </p:cNvPr>
          <p:cNvGrpSpPr/>
          <p:nvPr/>
        </p:nvGrpSpPr>
        <p:grpSpPr>
          <a:xfrm>
            <a:off x="9526738" y="1994601"/>
            <a:ext cx="1198005" cy="636504"/>
            <a:chOff x="6881719" y="3607387"/>
            <a:chExt cx="1967077" cy="773544"/>
          </a:xfrm>
        </p:grpSpPr>
        <p:sp>
          <p:nvSpPr>
            <p:cNvPr id="43" name="Textfeld 42">
              <a:extLst>
                <a:ext uri="{FF2B5EF4-FFF2-40B4-BE49-F238E27FC236}">
                  <a16:creationId xmlns:a16="http://schemas.microsoft.com/office/drawing/2014/main" id="{F05F755B-1813-FC1B-B470-4718F40A529F}"/>
                </a:ext>
              </a:extLst>
            </p:cNvPr>
            <p:cNvSpPr txBox="1"/>
            <p:nvPr/>
          </p:nvSpPr>
          <p:spPr>
            <a:xfrm>
              <a:off x="6881719" y="3607387"/>
              <a:ext cx="1834674" cy="773544"/>
            </a:xfrm>
            <a:prstGeom prst="roundRect">
              <a:avLst>
                <a:gd name="adj" fmla="val 5478"/>
              </a:avLst>
            </a:prstGeom>
            <a:noFill/>
            <a:ln>
              <a:solidFill>
                <a:schemeClr val="accent5">
                  <a:lumMod val="50000"/>
                </a:schemeClr>
              </a:solidFill>
              <a:prstDash val="sysDot"/>
            </a:ln>
          </p:spPr>
          <p:txBody>
            <a:bodyPr wrap="square" lIns="36000" tIns="36000" rIns="36000" bIns="36000">
              <a:noAutofit/>
            </a:bodyPr>
            <a:lstStyle/>
            <a:p>
              <a:r>
                <a:rPr kumimoji="0" lang="en-US" altLang="en-US" sz="1400" i="0" u="none" strike="noStrike" cap="none" normalizeH="0" baseline="0" dirty="0">
                  <a:ln>
                    <a:noFill/>
                  </a:ln>
                  <a:solidFill>
                    <a:schemeClr val="accent5">
                      <a:lumMod val="50000"/>
                    </a:schemeClr>
                  </a:solidFill>
                  <a:effectLst/>
                </a:rPr>
                <a:t>DNS-Server Extern</a:t>
              </a:r>
              <a:endParaRPr lang="en-US" sz="1400" dirty="0">
                <a:solidFill>
                  <a:schemeClr val="accent5">
                    <a:lumMod val="50000"/>
                  </a:schemeClr>
                </a:solidFill>
              </a:endParaRPr>
            </a:p>
          </p:txBody>
        </p:sp>
        <p:pic>
          <p:nvPicPr>
            <p:cNvPr id="44" name="Grafik 43" descr="Datenbank mit einfarbiger Füllung">
              <a:extLst>
                <a:ext uri="{FF2B5EF4-FFF2-40B4-BE49-F238E27FC236}">
                  <a16:creationId xmlns:a16="http://schemas.microsoft.com/office/drawing/2014/main" id="{A4614BC7-8495-64B7-59B1-8AF9FB2B43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503495" y="3918370"/>
              <a:ext cx="1345301" cy="462560"/>
            </a:xfrm>
            <a:prstGeom prst="rect">
              <a:avLst/>
            </a:prstGeom>
          </p:spPr>
        </p:pic>
      </p:grpSp>
      <p:pic>
        <p:nvPicPr>
          <p:cNvPr id="45" name="Grafik 44">
            <a:extLst>
              <a:ext uri="{FF2B5EF4-FFF2-40B4-BE49-F238E27FC236}">
                <a16:creationId xmlns:a16="http://schemas.microsoft.com/office/drawing/2014/main" id="{CC215CC3-F082-6879-160A-8AF9E0381D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9488" y="5060501"/>
            <a:ext cx="552963" cy="363803"/>
          </a:xfrm>
          <a:prstGeom prst="rect">
            <a:avLst/>
          </a:prstGeom>
          <a:noFill/>
        </p:spPr>
      </p:pic>
      <p:cxnSp>
        <p:nvCxnSpPr>
          <p:cNvPr id="63" name="Gerade Verbindung mit Pfeil 62">
            <a:extLst>
              <a:ext uri="{FF2B5EF4-FFF2-40B4-BE49-F238E27FC236}">
                <a16:creationId xmlns:a16="http://schemas.microsoft.com/office/drawing/2014/main" id="{E8D1C515-32B7-7199-FF22-6696DB504F94}"/>
              </a:ext>
            </a:extLst>
          </p:cNvPr>
          <p:cNvCxnSpPr>
            <a:cxnSpLocks/>
            <a:endCxn id="56" idx="2"/>
          </p:cNvCxnSpPr>
          <p:nvPr/>
        </p:nvCxnSpPr>
        <p:spPr>
          <a:xfrm flipH="1" flipV="1">
            <a:off x="4300198" y="3321177"/>
            <a:ext cx="914805" cy="15646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2BE6D5A8-97CA-57D6-4B5A-7E894E53E163}"/>
              </a:ext>
            </a:extLst>
          </p:cNvPr>
          <p:cNvSpPr txBox="1"/>
          <p:nvPr/>
        </p:nvSpPr>
        <p:spPr>
          <a:xfrm>
            <a:off x="481189" y="148277"/>
            <a:ext cx="7360933" cy="523220"/>
          </a:xfrm>
          <a:prstGeom prst="rect">
            <a:avLst/>
          </a:prstGeom>
          <a:noFill/>
        </p:spPr>
        <p:txBody>
          <a:bodyPr wrap="square" rtlCol="0">
            <a:spAutoFit/>
          </a:bodyPr>
          <a:lstStyle/>
          <a:p>
            <a:r>
              <a:rPr lang="en-US" sz="2800" dirty="0">
                <a:solidFill>
                  <a:srgbClr val="002060"/>
                </a:solidFill>
              </a:rPr>
              <a:t>Example PBX with Reverse Proxy &amp; TURN</a:t>
            </a:r>
            <a:endParaRPr lang="de-DE" sz="2800" dirty="0">
              <a:solidFill>
                <a:srgbClr val="002060"/>
              </a:solidFill>
            </a:endParaRPr>
          </a:p>
        </p:txBody>
      </p:sp>
      <p:sp>
        <p:nvSpPr>
          <p:cNvPr id="20" name="Rechteck 19">
            <a:extLst>
              <a:ext uri="{FF2B5EF4-FFF2-40B4-BE49-F238E27FC236}">
                <a16:creationId xmlns:a16="http://schemas.microsoft.com/office/drawing/2014/main" id="{AA2F2889-59ED-EF23-E31E-B947AC2949D4}"/>
              </a:ext>
            </a:extLst>
          </p:cNvPr>
          <p:cNvSpPr/>
          <p:nvPr/>
        </p:nvSpPr>
        <p:spPr>
          <a:xfrm>
            <a:off x="1830834" y="2194767"/>
            <a:ext cx="789049" cy="2272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dirty="0"/>
              <a:t>SIP SBC</a:t>
            </a:r>
          </a:p>
        </p:txBody>
      </p:sp>
      <p:sp>
        <p:nvSpPr>
          <p:cNvPr id="76" name="Textfeld 75">
            <a:extLst>
              <a:ext uri="{FF2B5EF4-FFF2-40B4-BE49-F238E27FC236}">
                <a16:creationId xmlns:a16="http://schemas.microsoft.com/office/drawing/2014/main" id="{1C9AD7F9-1F4E-364B-C22C-1D2451AAC397}"/>
              </a:ext>
            </a:extLst>
          </p:cNvPr>
          <p:cNvSpPr txBox="1"/>
          <p:nvPr/>
        </p:nvSpPr>
        <p:spPr>
          <a:xfrm>
            <a:off x="586760" y="1954553"/>
            <a:ext cx="1085803" cy="257369"/>
          </a:xfrm>
          <a:prstGeom prst="rect">
            <a:avLst/>
          </a:prstGeom>
          <a:noFill/>
        </p:spPr>
        <p:txBody>
          <a:bodyPr wrap="square" lIns="36000" tIns="36000" rIns="36000" bIns="36000" rtlCol="0">
            <a:spAutoFit/>
          </a:bodyPr>
          <a:lstStyle/>
          <a:p>
            <a:pPr algn="r"/>
            <a:r>
              <a:rPr lang="de-DE" sz="1200" b="1" dirty="0"/>
              <a:t>IP </a:t>
            </a:r>
            <a:r>
              <a:rPr lang="de-DE" sz="1200" b="1" dirty="0" err="1"/>
              <a:t>address</a:t>
            </a:r>
            <a:endParaRPr lang="en-US" sz="1200" b="1" dirty="0"/>
          </a:p>
        </p:txBody>
      </p:sp>
      <p:cxnSp>
        <p:nvCxnSpPr>
          <p:cNvPr id="25" name="Gerade Verbindung mit Pfeil 24">
            <a:extLst>
              <a:ext uri="{FF2B5EF4-FFF2-40B4-BE49-F238E27FC236}">
                <a16:creationId xmlns:a16="http://schemas.microsoft.com/office/drawing/2014/main" id="{1EC42B4B-34E0-840C-4983-7AB988A5E66F}"/>
              </a:ext>
            </a:extLst>
          </p:cNvPr>
          <p:cNvCxnSpPr>
            <a:cxnSpLocks/>
            <a:stCxn id="76" idx="3"/>
          </p:cNvCxnSpPr>
          <p:nvPr/>
        </p:nvCxnSpPr>
        <p:spPr>
          <a:xfrm>
            <a:off x="1672563" y="2083238"/>
            <a:ext cx="252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Textfeld 28">
            <a:extLst>
              <a:ext uri="{FF2B5EF4-FFF2-40B4-BE49-F238E27FC236}">
                <a16:creationId xmlns:a16="http://schemas.microsoft.com/office/drawing/2014/main" id="{BA93D064-1A4C-4CF1-CA5E-0B2A19350076}"/>
              </a:ext>
            </a:extLst>
          </p:cNvPr>
          <p:cNvSpPr txBox="1"/>
          <p:nvPr/>
        </p:nvSpPr>
        <p:spPr>
          <a:xfrm>
            <a:off x="586760" y="3003931"/>
            <a:ext cx="1085803" cy="257369"/>
          </a:xfrm>
          <a:prstGeom prst="rect">
            <a:avLst/>
          </a:prstGeom>
          <a:noFill/>
        </p:spPr>
        <p:txBody>
          <a:bodyPr wrap="square" lIns="36000" tIns="36000" rIns="36000" bIns="36000" rtlCol="0">
            <a:spAutoFit/>
          </a:bodyPr>
          <a:lstStyle/>
          <a:p>
            <a:pPr algn="r"/>
            <a:r>
              <a:rPr lang="de-DE" sz="1200" b="1" dirty="0"/>
              <a:t>Own IP-Adr.</a:t>
            </a:r>
            <a:endParaRPr lang="en-US" sz="1200" b="1" dirty="0"/>
          </a:p>
        </p:txBody>
      </p:sp>
      <p:cxnSp>
        <p:nvCxnSpPr>
          <p:cNvPr id="31" name="Gerade Verbindung mit Pfeil 30">
            <a:extLst>
              <a:ext uri="{FF2B5EF4-FFF2-40B4-BE49-F238E27FC236}">
                <a16:creationId xmlns:a16="http://schemas.microsoft.com/office/drawing/2014/main" id="{E7C5CA8A-A043-2776-5F65-24D7BDB3765C}"/>
              </a:ext>
            </a:extLst>
          </p:cNvPr>
          <p:cNvCxnSpPr>
            <a:cxnSpLocks/>
            <a:stCxn id="29" idx="3"/>
          </p:cNvCxnSpPr>
          <p:nvPr/>
        </p:nvCxnSpPr>
        <p:spPr>
          <a:xfrm>
            <a:off x="1672563" y="3132616"/>
            <a:ext cx="252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Textfeld 36">
            <a:extLst>
              <a:ext uri="{FF2B5EF4-FFF2-40B4-BE49-F238E27FC236}">
                <a16:creationId xmlns:a16="http://schemas.microsoft.com/office/drawing/2014/main" id="{A1E8C8F5-9C96-9B0C-88EA-2445FD1DEF60}"/>
              </a:ext>
            </a:extLst>
          </p:cNvPr>
          <p:cNvSpPr txBox="1"/>
          <p:nvPr/>
        </p:nvSpPr>
        <p:spPr>
          <a:xfrm flipH="1">
            <a:off x="4817574" y="1934036"/>
            <a:ext cx="1086591" cy="257369"/>
          </a:xfrm>
          <a:prstGeom prst="rect">
            <a:avLst/>
          </a:prstGeom>
          <a:noFill/>
        </p:spPr>
        <p:txBody>
          <a:bodyPr wrap="square" lIns="36000" tIns="36000" rIns="36000" bIns="36000" rtlCol="0">
            <a:spAutoFit/>
          </a:bodyPr>
          <a:lstStyle/>
          <a:p>
            <a:r>
              <a:rPr lang="de-DE" sz="1200" b="1" dirty="0"/>
              <a:t>IP </a:t>
            </a:r>
            <a:r>
              <a:rPr lang="de-DE" sz="1200" b="1" dirty="0" err="1"/>
              <a:t>address</a:t>
            </a:r>
            <a:endParaRPr lang="en-US" sz="1200" b="1" dirty="0"/>
          </a:p>
        </p:txBody>
      </p:sp>
      <p:cxnSp>
        <p:nvCxnSpPr>
          <p:cNvPr id="38" name="Gerade Verbindung mit Pfeil 37">
            <a:extLst>
              <a:ext uri="{FF2B5EF4-FFF2-40B4-BE49-F238E27FC236}">
                <a16:creationId xmlns:a16="http://schemas.microsoft.com/office/drawing/2014/main" id="{6DA5FC5C-C9D3-4ED6-6F0F-6A00AACA90E1}"/>
              </a:ext>
            </a:extLst>
          </p:cNvPr>
          <p:cNvCxnSpPr>
            <a:cxnSpLocks/>
            <a:stCxn id="37" idx="3"/>
          </p:cNvCxnSpPr>
          <p:nvPr/>
        </p:nvCxnSpPr>
        <p:spPr>
          <a:xfrm flipH="1">
            <a:off x="4565203" y="2062721"/>
            <a:ext cx="25237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Textfeld 38">
            <a:extLst>
              <a:ext uri="{FF2B5EF4-FFF2-40B4-BE49-F238E27FC236}">
                <a16:creationId xmlns:a16="http://schemas.microsoft.com/office/drawing/2014/main" id="{7A153B60-7F8B-36D7-56EC-CB36E3FFD6A2}"/>
              </a:ext>
            </a:extLst>
          </p:cNvPr>
          <p:cNvSpPr txBox="1"/>
          <p:nvPr/>
        </p:nvSpPr>
        <p:spPr>
          <a:xfrm>
            <a:off x="8655071" y="1788289"/>
            <a:ext cx="1056662" cy="338554"/>
          </a:xfrm>
          <a:prstGeom prst="rect">
            <a:avLst/>
          </a:prstGeom>
          <a:noFill/>
        </p:spPr>
        <p:txBody>
          <a:bodyPr wrap="square" rtlCol="0">
            <a:spAutoFit/>
          </a:bodyPr>
          <a:lstStyle/>
          <a:p>
            <a:r>
              <a:rPr lang="de-DE" sz="1600" dirty="0">
                <a:solidFill>
                  <a:schemeClr val="tx1">
                    <a:lumMod val="50000"/>
                    <a:lumOff val="50000"/>
                  </a:schemeClr>
                </a:solidFill>
              </a:rPr>
              <a:t>WWW</a:t>
            </a:r>
            <a:endParaRPr lang="en-US" sz="1600" dirty="0">
              <a:solidFill>
                <a:schemeClr val="tx1">
                  <a:lumMod val="50000"/>
                  <a:lumOff val="50000"/>
                </a:schemeClr>
              </a:solidFill>
            </a:endParaRPr>
          </a:p>
        </p:txBody>
      </p:sp>
      <p:sp>
        <p:nvSpPr>
          <p:cNvPr id="40" name="Textfeld 27">
            <a:extLst>
              <a:ext uri="{FF2B5EF4-FFF2-40B4-BE49-F238E27FC236}">
                <a16:creationId xmlns:a16="http://schemas.microsoft.com/office/drawing/2014/main" id="{88FC5878-8118-4425-4136-EA21B75D7CEC}"/>
              </a:ext>
            </a:extLst>
          </p:cNvPr>
          <p:cNvSpPr txBox="1"/>
          <p:nvPr/>
        </p:nvSpPr>
        <p:spPr>
          <a:xfrm>
            <a:off x="3589038" y="4049371"/>
            <a:ext cx="1286866" cy="64633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accent6">
                    <a:lumMod val="50000"/>
                  </a:schemeClr>
                </a:solidFill>
              </a:rPr>
              <a:t>RTP:</a:t>
            </a:r>
          </a:p>
          <a:p>
            <a:r>
              <a:rPr lang="de-DE" sz="1200" dirty="0">
                <a:solidFill>
                  <a:schemeClr val="accent6">
                    <a:lumMod val="50000"/>
                  </a:schemeClr>
                </a:solidFill>
              </a:rPr>
              <a:t>16384 - 32767 </a:t>
            </a:r>
          </a:p>
          <a:p>
            <a:r>
              <a:rPr lang="de-DE" sz="1200" dirty="0">
                <a:solidFill>
                  <a:schemeClr val="accent6">
                    <a:lumMod val="50000"/>
                  </a:schemeClr>
                </a:solidFill>
              </a:rPr>
              <a:t>50000 - 50299</a:t>
            </a:r>
            <a:endParaRPr lang="en-US" sz="1200" dirty="0">
              <a:solidFill>
                <a:schemeClr val="accent6">
                  <a:lumMod val="50000"/>
                </a:schemeClr>
              </a:solidFill>
            </a:endParaRPr>
          </a:p>
        </p:txBody>
      </p:sp>
      <p:cxnSp>
        <p:nvCxnSpPr>
          <p:cNvPr id="41" name="Gerade Verbindung mit Pfeil 40">
            <a:extLst>
              <a:ext uri="{FF2B5EF4-FFF2-40B4-BE49-F238E27FC236}">
                <a16:creationId xmlns:a16="http://schemas.microsoft.com/office/drawing/2014/main" id="{137BE31C-2314-DF27-B0D7-DA341A5448A1}"/>
              </a:ext>
            </a:extLst>
          </p:cNvPr>
          <p:cNvCxnSpPr>
            <a:cxnSpLocks/>
          </p:cNvCxnSpPr>
          <p:nvPr/>
        </p:nvCxnSpPr>
        <p:spPr>
          <a:xfrm flipH="1" flipV="1">
            <a:off x="2479601" y="3447933"/>
            <a:ext cx="199832" cy="1386826"/>
          </a:xfrm>
          <a:prstGeom prst="straightConnector1">
            <a:avLst/>
          </a:prstGeom>
          <a:ln>
            <a:solidFill>
              <a:schemeClr val="accent6">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312AA99E-C3D2-0F21-8AE5-634A15025315}"/>
              </a:ext>
            </a:extLst>
          </p:cNvPr>
          <p:cNvCxnSpPr>
            <a:cxnSpLocks/>
          </p:cNvCxnSpPr>
          <p:nvPr/>
        </p:nvCxnSpPr>
        <p:spPr>
          <a:xfrm flipH="1">
            <a:off x="2759197" y="2938122"/>
            <a:ext cx="936000" cy="0"/>
          </a:xfrm>
          <a:prstGeom prst="straightConnector1">
            <a:avLst/>
          </a:prstGeom>
          <a:ln>
            <a:solidFill>
              <a:schemeClr val="accent6">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Gerade Verbindung mit Pfeil 63">
            <a:extLst>
              <a:ext uri="{FF2B5EF4-FFF2-40B4-BE49-F238E27FC236}">
                <a16:creationId xmlns:a16="http://schemas.microsoft.com/office/drawing/2014/main" id="{8D29D9EB-464A-A34A-B01E-A18EDCAA4061}"/>
              </a:ext>
            </a:extLst>
          </p:cNvPr>
          <p:cNvCxnSpPr>
            <a:cxnSpLocks/>
          </p:cNvCxnSpPr>
          <p:nvPr/>
        </p:nvCxnSpPr>
        <p:spPr>
          <a:xfrm>
            <a:off x="2910821" y="4979398"/>
            <a:ext cx="537421" cy="0"/>
          </a:xfrm>
          <a:prstGeom prst="straightConnector1">
            <a:avLst/>
          </a:prstGeom>
          <a:ln>
            <a:solidFill>
              <a:schemeClr val="accent6">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Gerade Verbindung mit Pfeil 67">
            <a:extLst>
              <a:ext uri="{FF2B5EF4-FFF2-40B4-BE49-F238E27FC236}">
                <a16:creationId xmlns:a16="http://schemas.microsoft.com/office/drawing/2014/main" id="{F97CD7EC-9F65-2B3A-E625-D3EAA96320F0}"/>
              </a:ext>
            </a:extLst>
          </p:cNvPr>
          <p:cNvCxnSpPr>
            <a:cxnSpLocks/>
          </p:cNvCxnSpPr>
          <p:nvPr/>
        </p:nvCxnSpPr>
        <p:spPr>
          <a:xfrm flipH="1" flipV="1">
            <a:off x="2609357" y="3447933"/>
            <a:ext cx="1169699" cy="1414576"/>
          </a:xfrm>
          <a:prstGeom prst="straightConnector1">
            <a:avLst/>
          </a:prstGeom>
          <a:ln>
            <a:solidFill>
              <a:schemeClr val="accent6">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Textfeld 27">
            <a:extLst>
              <a:ext uri="{FF2B5EF4-FFF2-40B4-BE49-F238E27FC236}">
                <a16:creationId xmlns:a16="http://schemas.microsoft.com/office/drawing/2014/main" id="{3177D439-83A6-6EC8-EC02-9DE4CDFD208D}"/>
              </a:ext>
            </a:extLst>
          </p:cNvPr>
          <p:cNvSpPr txBox="1"/>
          <p:nvPr/>
        </p:nvSpPr>
        <p:spPr>
          <a:xfrm>
            <a:off x="2946879" y="2736078"/>
            <a:ext cx="1286866" cy="276999"/>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accent6">
                    <a:lumMod val="50000"/>
                  </a:schemeClr>
                </a:solidFill>
              </a:rPr>
              <a:t>RTP</a:t>
            </a:r>
            <a:endParaRPr lang="en-US" sz="1200" dirty="0">
              <a:solidFill>
                <a:schemeClr val="accent6">
                  <a:lumMod val="50000"/>
                </a:schemeClr>
              </a:solidFill>
            </a:endParaRPr>
          </a:p>
        </p:txBody>
      </p:sp>
      <p:sp>
        <p:nvSpPr>
          <p:cNvPr id="24" name="Textfeld 23">
            <a:extLst>
              <a:ext uri="{FF2B5EF4-FFF2-40B4-BE49-F238E27FC236}">
                <a16:creationId xmlns:a16="http://schemas.microsoft.com/office/drawing/2014/main" id="{65B22E09-4D0F-F2DC-5187-9987048D5F2E}"/>
              </a:ext>
            </a:extLst>
          </p:cNvPr>
          <p:cNvSpPr txBox="1"/>
          <p:nvPr/>
        </p:nvSpPr>
        <p:spPr>
          <a:xfrm>
            <a:off x="6267147" y="3006179"/>
            <a:ext cx="1380493" cy="523220"/>
          </a:xfrm>
          <a:prstGeom prst="rect">
            <a:avLst/>
          </a:prstGeom>
          <a:solidFill>
            <a:srgbClr val="FFFF00"/>
          </a:solidFill>
          <a:ln>
            <a:solidFill>
              <a:srgbClr val="C00000"/>
            </a:solidFill>
          </a:ln>
        </p:spPr>
        <p:txBody>
          <a:bodyPr wrap="square" rtlCol="0">
            <a:spAutoFit/>
          </a:bodyPr>
          <a:lstStyle/>
          <a:p>
            <a:pPr algn="ctr"/>
            <a:r>
              <a:rPr lang="de-DE" sz="1400" b="1" dirty="0">
                <a:solidFill>
                  <a:srgbClr val="C00000"/>
                </a:solidFill>
              </a:rPr>
              <a:t>Switch off</a:t>
            </a:r>
          </a:p>
          <a:p>
            <a:pPr algn="ctr"/>
            <a:r>
              <a:rPr lang="de-DE" sz="1400" b="1" dirty="0">
                <a:solidFill>
                  <a:srgbClr val="C00000"/>
                </a:solidFill>
              </a:rPr>
              <a:t>SIP ALG!</a:t>
            </a:r>
            <a:endParaRPr lang="en-US" sz="1400" b="1" dirty="0">
              <a:solidFill>
                <a:srgbClr val="C00000"/>
              </a:solidFill>
            </a:endParaRPr>
          </a:p>
        </p:txBody>
      </p:sp>
    </p:spTree>
    <p:extLst>
      <p:ext uri="{BB962C8B-B14F-4D97-AF65-F5344CB8AC3E}">
        <p14:creationId xmlns:p14="http://schemas.microsoft.com/office/powerpoint/2010/main" val="714177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8321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7577" y="2317414"/>
            <a:ext cx="477715" cy="42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3" name="Gruppieren 92">
            <a:extLst>
              <a:ext uri="{FF2B5EF4-FFF2-40B4-BE49-F238E27FC236}">
                <a16:creationId xmlns:a16="http://schemas.microsoft.com/office/drawing/2014/main" id="{6737B2A4-2769-40DC-B72C-EED9B98CD4F3}"/>
              </a:ext>
            </a:extLst>
          </p:cNvPr>
          <p:cNvGrpSpPr/>
          <p:nvPr/>
        </p:nvGrpSpPr>
        <p:grpSpPr>
          <a:xfrm>
            <a:off x="9468843" y="1828351"/>
            <a:ext cx="725418" cy="548043"/>
            <a:chOff x="7969084" y="4772847"/>
            <a:chExt cx="802441" cy="592760"/>
          </a:xfrm>
        </p:grpSpPr>
        <p:pic>
          <p:nvPicPr>
            <p:cNvPr id="94" name="Picture 3">
              <a:extLst>
                <a:ext uri="{FF2B5EF4-FFF2-40B4-BE49-F238E27FC236}">
                  <a16:creationId xmlns:a16="http://schemas.microsoft.com/office/drawing/2014/main" id="{FBE6F312-4CE9-4F2C-96AD-6A628CBB60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6401" y="4779818"/>
              <a:ext cx="745124" cy="5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 name="Textfeld 33">
              <a:extLst>
                <a:ext uri="{FF2B5EF4-FFF2-40B4-BE49-F238E27FC236}">
                  <a16:creationId xmlns:a16="http://schemas.microsoft.com/office/drawing/2014/main" id="{F483FC5A-A26E-4C49-BA83-E38FDC43BE25}"/>
                </a:ext>
              </a:extLst>
            </p:cNvPr>
            <p:cNvSpPr txBox="1"/>
            <p:nvPr/>
          </p:nvSpPr>
          <p:spPr>
            <a:xfrm>
              <a:off x="7969084" y="4772847"/>
              <a:ext cx="802441" cy="26631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000" dirty="0">
                  <a:solidFill>
                    <a:schemeClr val="bg1"/>
                  </a:solidFill>
                </a:rPr>
                <a:t>WebRTC</a:t>
              </a:r>
            </a:p>
          </p:txBody>
        </p:sp>
      </p:grpSp>
      <p:grpSp>
        <p:nvGrpSpPr>
          <p:cNvPr id="87" name="Gruppieren 86">
            <a:extLst>
              <a:ext uri="{FF2B5EF4-FFF2-40B4-BE49-F238E27FC236}">
                <a16:creationId xmlns:a16="http://schemas.microsoft.com/office/drawing/2014/main" id="{6737B2A4-2769-40DC-B72C-EED9B98CD4F3}"/>
              </a:ext>
            </a:extLst>
          </p:cNvPr>
          <p:cNvGrpSpPr/>
          <p:nvPr/>
        </p:nvGrpSpPr>
        <p:grpSpPr>
          <a:xfrm>
            <a:off x="1328741" y="4831443"/>
            <a:ext cx="725418" cy="548043"/>
            <a:chOff x="7969084" y="4772847"/>
            <a:chExt cx="802441" cy="592760"/>
          </a:xfrm>
        </p:grpSpPr>
        <p:pic>
          <p:nvPicPr>
            <p:cNvPr id="88" name="Picture 3">
              <a:extLst>
                <a:ext uri="{FF2B5EF4-FFF2-40B4-BE49-F238E27FC236}">
                  <a16:creationId xmlns:a16="http://schemas.microsoft.com/office/drawing/2014/main" id="{FBE6F312-4CE9-4F2C-96AD-6A628CBB60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6401" y="4779818"/>
              <a:ext cx="745124" cy="5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Textfeld 33">
              <a:extLst>
                <a:ext uri="{FF2B5EF4-FFF2-40B4-BE49-F238E27FC236}">
                  <a16:creationId xmlns:a16="http://schemas.microsoft.com/office/drawing/2014/main" id="{F483FC5A-A26E-4C49-BA83-E38FDC43BE25}"/>
                </a:ext>
              </a:extLst>
            </p:cNvPr>
            <p:cNvSpPr txBox="1"/>
            <p:nvPr/>
          </p:nvSpPr>
          <p:spPr>
            <a:xfrm>
              <a:off x="7969084" y="4772847"/>
              <a:ext cx="802441" cy="26631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000" dirty="0">
                  <a:solidFill>
                    <a:schemeClr val="bg1"/>
                  </a:solidFill>
                </a:rPr>
                <a:t>WebRTC</a:t>
              </a:r>
            </a:p>
          </p:txBody>
        </p:sp>
      </p:grpSp>
      <p:sp>
        <p:nvSpPr>
          <p:cNvPr id="84" name="Rechteck 83">
            <a:extLst>
              <a:ext uri="{FF2B5EF4-FFF2-40B4-BE49-F238E27FC236}">
                <a16:creationId xmlns:a16="http://schemas.microsoft.com/office/drawing/2014/main" id="{22271A41-C880-4E52-ACE9-FACE457AA64B}"/>
              </a:ext>
            </a:extLst>
          </p:cNvPr>
          <p:cNvSpPr/>
          <p:nvPr/>
        </p:nvSpPr>
        <p:spPr>
          <a:xfrm>
            <a:off x="3929143" y="865400"/>
            <a:ext cx="1390751" cy="1374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a:t>IP0011</a:t>
            </a:r>
          </a:p>
        </p:txBody>
      </p:sp>
      <p:sp>
        <p:nvSpPr>
          <p:cNvPr id="2" name="Rechteck 1">
            <a:extLst>
              <a:ext uri="{FF2B5EF4-FFF2-40B4-BE49-F238E27FC236}">
                <a16:creationId xmlns:a16="http://schemas.microsoft.com/office/drawing/2014/main" id="{56B9E127-D069-40F1-AC39-EBB9AACC6C44}"/>
              </a:ext>
            </a:extLst>
          </p:cNvPr>
          <p:cNvSpPr/>
          <p:nvPr/>
        </p:nvSpPr>
        <p:spPr>
          <a:xfrm>
            <a:off x="1497161" y="2041830"/>
            <a:ext cx="923267" cy="36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Master PBX</a:t>
            </a:r>
          </a:p>
        </p:txBody>
      </p:sp>
      <p:sp>
        <p:nvSpPr>
          <p:cNvPr id="3" name="Rechteck 2">
            <a:extLst>
              <a:ext uri="{FF2B5EF4-FFF2-40B4-BE49-F238E27FC236}">
                <a16:creationId xmlns:a16="http://schemas.microsoft.com/office/drawing/2014/main" id="{56B9E127-D069-40F1-AC39-EBB9AACC6C44}"/>
              </a:ext>
            </a:extLst>
          </p:cNvPr>
          <p:cNvSpPr/>
          <p:nvPr/>
        </p:nvSpPr>
        <p:spPr>
          <a:xfrm>
            <a:off x="1497161" y="3088425"/>
            <a:ext cx="923267" cy="36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Standby PBX</a:t>
            </a:r>
          </a:p>
        </p:txBody>
      </p:sp>
      <p:sp>
        <p:nvSpPr>
          <p:cNvPr id="4" name="Rechteck 3">
            <a:extLst>
              <a:ext uri="{FF2B5EF4-FFF2-40B4-BE49-F238E27FC236}">
                <a16:creationId xmlns:a16="http://schemas.microsoft.com/office/drawing/2014/main" id="{56B9E127-D069-40F1-AC39-EBB9AACC6C44}"/>
              </a:ext>
            </a:extLst>
          </p:cNvPr>
          <p:cNvSpPr/>
          <p:nvPr/>
        </p:nvSpPr>
        <p:spPr>
          <a:xfrm>
            <a:off x="1497161" y="2567068"/>
            <a:ext cx="923267" cy="36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App Platform</a:t>
            </a:r>
          </a:p>
        </p:txBody>
      </p:sp>
      <p:pic>
        <p:nvPicPr>
          <p:cNvPr id="49"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4683" y="5312419"/>
            <a:ext cx="477715" cy="42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descr="\\inno-sifi\dfs\Marketing\Grafiken\Produkte\myPBX Apps\myPBX-Apps_Android_iOS_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2836" y="5238126"/>
            <a:ext cx="404624" cy="5801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2382" y="4810852"/>
            <a:ext cx="477715" cy="42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descr="\\inno-sifi\dfs\Marketing\Grafiken\Produkte\myPBX Apps\myPBX-Apps_Android_iOS_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0535" y="4736559"/>
            <a:ext cx="404624" cy="58015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26709" y="5281885"/>
            <a:ext cx="136709" cy="32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2821" y="5455556"/>
            <a:ext cx="136709" cy="32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uppieren 7">
            <a:extLst>
              <a:ext uri="{FF2B5EF4-FFF2-40B4-BE49-F238E27FC236}">
                <a16:creationId xmlns:a16="http://schemas.microsoft.com/office/drawing/2014/main" id="{D76A061B-200A-B108-A34B-EEDDE71E5C39}"/>
              </a:ext>
            </a:extLst>
          </p:cNvPr>
          <p:cNvGrpSpPr/>
          <p:nvPr/>
        </p:nvGrpSpPr>
        <p:grpSpPr>
          <a:xfrm>
            <a:off x="2286151" y="5284705"/>
            <a:ext cx="516410" cy="454987"/>
            <a:chOff x="2148635" y="5194383"/>
            <a:chExt cx="516410" cy="454987"/>
          </a:xfrm>
        </p:grpSpPr>
        <p:pic>
          <p:nvPicPr>
            <p:cNvPr id="3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3420" y="5194383"/>
              <a:ext cx="454987" cy="45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feld 37"/>
            <p:cNvSpPr txBox="1"/>
            <p:nvPr/>
          </p:nvSpPr>
          <p:spPr>
            <a:xfrm>
              <a:off x="2148635" y="5206868"/>
              <a:ext cx="516410" cy="228772"/>
            </a:xfrm>
            <a:prstGeom prst="rect">
              <a:avLst/>
            </a:prstGeom>
            <a:noFill/>
          </p:spPr>
          <p:txBody>
            <a:bodyPr wrap="square" lIns="36000" tIns="36000" rIns="36000" bIns="36000" rtlCol="0">
              <a:spAutoFit/>
            </a:bodyPr>
            <a:lstStyle/>
            <a:p>
              <a:pPr algn="ctr"/>
              <a:r>
                <a:rPr lang="en-US" sz="700" dirty="0">
                  <a:solidFill>
                    <a:schemeClr val="bg1"/>
                  </a:solidFill>
                </a:rPr>
                <a:t>DECT</a:t>
              </a:r>
            </a:p>
          </p:txBody>
        </p:sp>
      </p:grpSp>
      <p:pic>
        <p:nvPicPr>
          <p:cNvPr id="51" name="Picture 11">
            <a:extLst>
              <a:ext uri="{FF2B5EF4-FFF2-40B4-BE49-F238E27FC236}">
                <a16:creationId xmlns:a16="http://schemas.microsoft.com/office/drawing/2014/main" id="{6BB958BE-B43B-4F37-9107-750D1025554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2230" y="5615066"/>
            <a:ext cx="714479" cy="183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4" name="Tabelle 53"/>
          <p:cNvGraphicFramePr>
            <a:graphicFrameLocks noGrp="1"/>
          </p:cNvGraphicFramePr>
          <p:nvPr/>
        </p:nvGraphicFramePr>
        <p:xfrm>
          <a:off x="6407957" y="4687498"/>
          <a:ext cx="5088718" cy="1468755"/>
        </p:xfrm>
        <a:graphic>
          <a:graphicData uri="http://schemas.openxmlformats.org/drawingml/2006/table">
            <a:tbl>
              <a:tblPr>
                <a:tableStyleId>{073A0DAA-6AF3-43AB-8588-CEC1D06C72B9}</a:tableStyleId>
              </a:tblPr>
              <a:tblGrid>
                <a:gridCol w="2033095">
                  <a:extLst>
                    <a:ext uri="{9D8B030D-6E8A-4147-A177-3AD203B41FA5}">
                      <a16:colId xmlns:a16="http://schemas.microsoft.com/office/drawing/2014/main" val="20000"/>
                    </a:ext>
                  </a:extLst>
                </a:gridCol>
                <a:gridCol w="1507527">
                  <a:extLst>
                    <a:ext uri="{9D8B030D-6E8A-4147-A177-3AD203B41FA5}">
                      <a16:colId xmlns:a16="http://schemas.microsoft.com/office/drawing/2014/main" val="20001"/>
                    </a:ext>
                  </a:extLst>
                </a:gridCol>
                <a:gridCol w="1548096">
                  <a:extLst>
                    <a:ext uri="{9D8B030D-6E8A-4147-A177-3AD203B41FA5}">
                      <a16:colId xmlns:a16="http://schemas.microsoft.com/office/drawing/2014/main" val="20002"/>
                    </a:ext>
                  </a:extLst>
                </a:gridCol>
              </a:tblGrid>
              <a:tr h="200025">
                <a:tc gridSpan="3">
                  <a:txBody>
                    <a:bodyPr/>
                    <a:lstStyle/>
                    <a:p>
                      <a:pPr algn="ctr" fontAlgn="ctr"/>
                      <a:r>
                        <a:rPr lang="de-DE" sz="1400" b="1" u="none" strike="noStrike" dirty="0">
                          <a:effectLst/>
                        </a:rPr>
                        <a:t>DNS </a:t>
                      </a:r>
                      <a:r>
                        <a:rPr lang="de-DE" sz="1400" b="1" u="none" strike="noStrike" dirty="0" err="1">
                          <a:effectLst/>
                        </a:rPr>
                        <a:t>Names</a:t>
                      </a:r>
                      <a:endParaRPr lang="de-DE" sz="14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190500">
                <a:tc gridSpan="3">
                  <a:txBody>
                    <a:bodyPr/>
                    <a:lstStyle/>
                    <a:p>
                      <a:pPr algn="l" fontAlgn="ctr"/>
                      <a:r>
                        <a:rPr lang="de-DE" sz="1400" b="1" i="0" u="none" strike="noStrike" dirty="0">
                          <a:solidFill>
                            <a:srgbClr val="000000"/>
                          </a:solidFill>
                          <a:effectLst/>
                          <a:latin typeface="Calibri" panose="020F0502020204030204" pitchFamily="34" charset="0"/>
                        </a:rPr>
                        <a:t>*.ucc.company.com  </a:t>
                      </a:r>
                      <a:r>
                        <a:rPr lang="de-DE" sz="1600" b="1" i="0" u="none" strike="noStrike" dirty="0">
                          <a:solidFill>
                            <a:srgbClr val="FF0000"/>
                          </a:solidFill>
                          <a:effectLst/>
                          <a:latin typeface="Calibri" panose="020F0502020204030204" pitchFamily="34" charset="0"/>
                        </a:rPr>
                        <a:t>Wildcard </a:t>
                      </a:r>
                      <a:r>
                        <a:rPr lang="de-DE" sz="1600" b="1" i="0" u="none" strike="noStrike" dirty="0" err="1">
                          <a:solidFill>
                            <a:srgbClr val="FF0000"/>
                          </a:solidFill>
                          <a:effectLst/>
                          <a:latin typeface="Calibri" panose="020F0502020204030204" pitchFamily="34" charset="0"/>
                        </a:rPr>
                        <a:t>Certificate</a:t>
                      </a:r>
                      <a:endParaRPr lang="de-DE" sz="2000" b="1" i="0" u="none" strike="noStrike" dirty="0">
                        <a:solidFill>
                          <a:srgbClr val="FF0000"/>
                        </a:solidFill>
                        <a:effectLst/>
                        <a:latin typeface="Calibri" panose="020F0502020204030204" pitchFamily="34" charset="0"/>
                      </a:endParaRPr>
                    </a:p>
                  </a:txBody>
                  <a:tcPr marL="9525" marR="9525" marT="9525" marB="0" anchor="ctr"/>
                </a:tc>
                <a:tc hMerge="1">
                  <a:txBody>
                    <a:bodyPr/>
                    <a:lstStyle/>
                    <a:p>
                      <a:pPr algn="l" fontAlgn="ctr"/>
                      <a:endParaRPr lang="de-DE"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de-DE"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190500">
                <a:tc>
                  <a:txBody>
                    <a:bodyPr/>
                    <a:lstStyle/>
                    <a:p>
                      <a:pPr algn="l" fontAlgn="ctr"/>
                      <a:r>
                        <a:rPr lang="de-DE" sz="1400" b="1" u="none" strike="noStrike" dirty="0">
                          <a:effectLst/>
                        </a:rPr>
                        <a:t>Name</a:t>
                      </a:r>
                      <a:endParaRPr lang="de-DE"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de-DE" sz="1400" b="1" u="none" strike="noStrike" dirty="0">
                          <a:effectLst/>
                        </a:rPr>
                        <a:t>DNS</a:t>
                      </a:r>
                      <a:r>
                        <a:rPr lang="de-DE" sz="1400" b="1" u="none" strike="noStrike" baseline="0" dirty="0">
                          <a:effectLst/>
                        </a:rPr>
                        <a:t> Intern</a:t>
                      </a:r>
                      <a:endParaRPr lang="de-DE"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de-DE" sz="1400" b="1" u="none" strike="noStrike" dirty="0">
                          <a:effectLst/>
                        </a:rPr>
                        <a:t>DNS</a:t>
                      </a:r>
                      <a:r>
                        <a:rPr lang="de-DE" sz="1400" b="1" u="none" strike="noStrike" baseline="0" dirty="0">
                          <a:effectLst/>
                        </a:rPr>
                        <a:t> Extern</a:t>
                      </a:r>
                      <a:endParaRPr lang="de-DE"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190500">
                <a:tc>
                  <a:txBody>
                    <a:bodyPr/>
                    <a:lstStyle/>
                    <a:p>
                      <a:pPr algn="l" fontAlgn="ctr"/>
                      <a:r>
                        <a:rPr lang="de-DE" sz="1200" b="0" i="0" u="none" strike="noStrike" dirty="0">
                          <a:solidFill>
                            <a:schemeClr val="dk1"/>
                          </a:solidFill>
                          <a:effectLst/>
                          <a:latin typeface="+mn-lt"/>
                        </a:rPr>
                        <a:t>pbx.ucc.company.com</a:t>
                      </a:r>
                      <a:endParaRPr lang="de-DE" sz="12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tc>
                  <a:txBody>
                    <a:bodyPr/>
                    <a:lstStyle/>
                    <a:p>
                      <a:pPr algn="l" fontAlgn="ctr"/>
                      <a:r>
                        <a:rPr lang="de-DE" sz="1200" b="0" i="0" u="none" strike="noStrike" dirty="0">
                          <a:solidFill>
                            <a:srgbClr val="000000"/>
                          </a:solidFill>
                          <a:effectLst/>
                          <a:latin typeface="+mn-lt"/>
                        </a:rPr>
                        <a:t>Master PBX</a:t>
                      </a:r>
                    </a:p>
                  </a:txBody>
                  <a:tcPr marL="9525" marR="9525" marT="9525" marB="0" anchor="ctr">
                    <a:solidFill>
                      <a:schemeClr val="accent1">
                        <a:lumMod val="60000"/>
                        <a:lumOff val="40000"/>
                      </a:schemeClr>
                    </a:solidFill>
                  </a:tcPr>
                </a:tc>
                <a:tc>
                  <a:txBody>
                    <a:bodyPr/>
                    <a:lstStyle/>
                    <a:p>
                      <a:pPr algn="l" fontAlgn="ctr"/>
                      <a:r>
                        <a:rPr lang="de-DE" sz="1200" u="none" strike="noStrike" dirty="0">
                          <a:effectLst/>
                          <a:latin typeface="+mn-lt"/>
                        </a:rPr>
                        <a:t>Public IP</a:t>
                      </a:r>
                      <a:endParaRPr lang="de-DE" sz="12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3"/>
                  </a:ext>
                </a:extLst>
              </a:tr>
              <a:tr h="1905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200" b="0" i="0" u="none" strike="noStrike" dirty="0">
                          <a:solidFill>
                            <a:schemeClr val="dk1"/>
                          </a:solidFill>
                          <a:effectLst/>
                          <a:latin typeface="+mn-lt"/>
                        </a:rPr>
                        <a:t>apps.ucc.company.com</a:t>
                      </a:r>
                      <a:endParaRPr lang="de-DE" sz="12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tc>
                  <a:txBody>
                    <a:bodyPr/>
                    <a:lstStyle/>
                    <a:p>
                      <a:pPr algn="l" fontAlgn="ctr"/>
                      <a:r>
                        <a:rPr lang="de-DE" sz="1200" b="0" i="0" u="none" strike="noStrike" dirty="0">
                          <a:solidFill>
                            <a:srgbClr val="000000"/>
                          </a:solidFill>
                          <a:effectLst/>
                          <a:latin typeface="+mn-lt"/>
                        </a:rPr>
                        <a:t>App Platform</a:t>
                      </a:r>
                    </a:p>
                  </a:txBody>
                  <a:tcPr marL="9525" marR="9525" marT="9525" marB="0" anchor="ctr">
                    <a:solidFill>
                      <a:schemeClr val="accent1">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200" u="none" strike="noStrike" dirty="0">
                          <a:effectLst/>
                          <a:latin typeface="+mn-lt"/>
                        </a:rPr>
                        <a:t>Public IP</a:t>
                      </a:r>
                      <a:endParaRPr lang="de-DE" sz="12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4"/>
                  </a:ext>
                </a:extLst>
              </a:tr>
              <a:tr h="1905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200" b="0" i="0" u="none" strike="noStrike" dirty="0">
                          <a:solidFill>
                            <a:schemeClr val="dk1"/>
                          </a:solidFill>
                          <a:effectLst/>
                          <a:latin typeface="+mn-lt"/>
                        </a:rPr>
                        <a:t>turn.ucc.company.com</a:t>
                      </a:r>
                      <a:endParaRPr lang="de-DE" sz="12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tc>
                  <a:txBody>
                    <a:bodyPr/>
                    <a:lstStyle/>
                    <a:p>
                      <a:pPr algn="l" fontAlgn="ctr"/>
                      <a:r>
                        <a:rPr lang="de-DE" sz="1200" u="none" strike="noStrike" dirty="0">
                          <a:effectLst/>
                          <a:latin typeface="+mn-lt"/>
                        </a:rPr>
                        <a:t>Turn Server</a:t>
                      </a:r>
                      <a:endParaRPr lang="de-DE" sz="12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tc>
                  <a:txBody>
                    <a:bodyPr/>
                    <a:lstStyle/>
                    <a:p>
                      <a:pPr algn="l" fontAlgn="ctr"/>
                      <a:r>
                        <a:rPr lang="de-DE" sz="1200" u="none" strike="noStrike" dirty="0">
                          <a:effectLst/>
                          <a:latin typeface="+mn-lt"/>
                        </a:rPr>
                        <a:t>Turn Server</a:t>
                      </a:r>
                      <a:endParaRPr lang="de-DE" sz="12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5"/>
                  </a:ext>
                </a:extLst>
              </a:tr>
              <a:tr h="190500">
                <a:tc>
                  <a:txBody>
                    <a:bodyPr/>
                    <a:lstStyle/>
                    <a:p>
                      <a:pPr algn="l" fontAlgn="ctr"/>
                      <a:endParaRPr lang="de-DE" sz="12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2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de-DE" sz="12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6"/>
                  </a:ext>
                </a:extLst>
              </a:tr>
            </a:tbl>
          </a:graphicData>
        </a:graphic>
      </p:graphicFrame>
      <p:sp>
        <p:nvSpPr>
          <p:cNvPr id="55" name="Rechteck 54">
            <a:extLst>
              <a:ext uri="{FF2B5EF4-FFF2-40B4-BE49-F238E27FC236}">
                <a16:creationId xmlns:a16="http://schemas.microsoft.com/office/drawing/2014/main" id="{56B9E127-D069-40F1-AC39-EBB9AACC6C44}"/>
              </a:ext>
            </a:extLst>
          </p:cNvPr>
          <p:cNvSpPr/>
          <p:nvPr/>
        </p:nvSpPr>
        <p:spPr>
          <a:xfrm>
            <a:off x="2666716" y="2194905"/>
            <a:ext cx="923267" cy="36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Reverse Proxy</a:t>
            </a:r>
          </a:p>
        </p:txBody>
      </p:sp>
      <p:sp>
        <p:nvSpPr>
          <p:cNvPr id="56" name="Rechteck 55">
            <a:extLst>
              <a:ext uri="{FF2B5EF4-FFF2-40B4-BE49-F238E27FC236}">
                <a16:creationId xmlns:a16="http://schemas.microsoft.com/office/drawing/2014/main" id="{56B9E127-D069-40F1-AC39-EBB9AACC6C44}"/>
              </a:ext>
            </a:extLst>
          </p:cNvPr>
          <p:cNvSpPr/>
          <p:nvPr/>
        </p:nvSpPr>
        <p:spPr>
          <a:xfrm>
            <a:off x="2666716" y="2714385"/>
            <a:ext cx="923267" cy="36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TURN</a:t>
            </a:r>
          </a:p>
          <a:p>
            <a:pPr algn="ctr"/>
            <a:r>
              <a:rPr lang="de-DE" sz="1200" dirty="0"/>
              <a:t>Server</a:t>
            </a:r>
          </a:p>
        </p:txBody>
      </p:sp>
      <p:sp>
        <p:nvSpPr>
          <p:cNvPr id="57" name="Rechteck 56"/>
          <p:cNvSpPr/>
          <p:nvPr/>
        </p:nvSpPr>
        <p:spPr>
          <a:xfrm>
            <a:off x="4970897" y="2817998"/>
            <a:ext cx="688378" cy="770588"/>
          </a:xfrm>
          <a:prstGeom prst="rect">
            <a:avLst/>
          </a:prstGeom>
          <a:pattFill prst="horzBrick">
            <a:fgClr>
              <a:srgbClr val="C00000"/>
            </a:fgClr>
            <a:bgClr>
              <a:schemeClr val="accent2">
                <a:lumMod val="60000"/>
                <a:lumOff val="40000"/>
              </a:schemeClr>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Textfeld 57"/>
          <p:cNvSpPr txBox="1"/>
          <p:nvPr/>
        </p:nvSpPr>
        <p:spPr>
          <a:xfrm>
            <a:off x="5762848" y="2792920"/>
            <a:ext cx="1444618" cy="184666"/>
          </a:xfrm>
          <a:prstGeom prst="rect">
            <a:avLst/>
          </a:prstGeom>
          <a:noFill/>
        </p:spPr>
        <p:txBody>
          <a:bodyPr wrap="square" lIns="0" tIns="0" rIns="36000" bIns="0" rtlCol="0" anchor="ctr" anchorCtr="0">
            <a:spAutoFit/>
          </a:bodyPr>
          <a:lstStyle/>
          <a:p>
            <a:r>
              <a:rPr lang="de-DE" sz="1200" dirty="0"/>
              <a:t>8.9.10.11</a:t>
            </a:r>
          </a:p>
        </p:txBody>
      </p:sp>
      <p:pic>
        <p:nvPicPr>
          <p:cNvPr id="77" name="Picture 2" descr="\\inno-sifi\dfs\Marketing\Grafiken\Produkte\myPBX Apps\myPBX-Apps_Android_iOS_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28865" y="2037692"/>
            <a:ext cx="404624" cy="580150"/>
          </a:xfrm>
          <a:prstGeom prst="rect">
            <a:avLst/>
          </a:prstGeom>
          <a:noFill/>
          <a:extLst>
            <a:ext uri="{909E8E84-426E-40DD-AFC4-6F175D3DCCD1}">
              <a14:hiddenFill xmlns:a14="http://schemas.microsoft.com/office/drawing/2010/main">
                <a:solidFill>
                  <a:srgbClr val="FFFFFF"/>
                </a:solidFill>
              </a14:hiddenFill>
            </a:ext>
          </a:extLst>
        </p:spPr>
      </p:pic>
      <p:sp>
        <p:nvSpPr>
          <p:cNvPr id="81" name="Wolke 80"/>
          <p:cNvSpPr/>
          <p:nvPr/>
        </p:nvSpPr>
        <p:spPr>
          <a:xfrm>
            <a:off x="6136252" y="2959127"/>
            <a:ext cx="1174787" cy="651306"/>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800" dirty="0"/>
              <a:t>WWW</a:t>
            </a:r>
          </a:p>
        </p:txBody>
      </p:sp>
      <p:sp>
        <p:nvSpPr>
          <p:cNvPr id="83" name="Rechteck 82"/>
          <p:cNvSpPr/>
          <p:nvPr/>
        </p:nvSpPr>
        <p:spPr>
          <a:xfrm>
            <a:off x="4853032" y="3636494"/>
            <a:ext cx="2286000" cy="1107996"/>
          </a:xfrm>
          <a:prstGeom prst="rect">
            <a:avLst/>
          </a:prstGeom>
        </p:spPr>
        <p:txBody>
          <a:bodyPr wrap="square">
            <a:spAutoFit/>
          </a:bodyPr>
          <a:lstStyle/>
          <a:p>
            <a:r>
              <a:rPr lang="de-DE" sz="1100" b="1" u="sng" dirty="0"/>
              <a:t>Firewall &gt; Reverse Proxy:</a:t>
            </a:r>
          </a:p>
          <a:p>
            <a:pPr marL="85725" indent="-85725">
              <a:buFont typeface="Arial" panose="020B0604020202020204" pitchFamily="34" charset="0"/>
              <a:buChar char="•"/>
            </a:pPr>
            <a:r>
              <a:rPr lang="de-DE" sz="1100" dirty="0"/>
              <a:t>80  TCP </a:t>
            </a:r>
          </a:p>
          <a:p>
            <a:pPr marL="85725" indent="-85725">
              <a:buFont typeface="Arial" panose="020B0604020202020204" pitchFamily="34" charset="0"/>
              <a:buChar char="•"/>
            </a:pPr>
            <a:r>
              <a:rPr lang="de-DE" sz="1100" dirty="0"/>
              <a:t>443 TCP &gt; 8443 TCP</a:t>
            </a:r>
          </a:p>
          <a:p>
            <a:pPr marL="85725" indent="-85725">
              <a:buFont typeface="Arial" panose="020B0604020202020204" pitchFamily="34" charset="0"/>
              <a:buChar char="•"/>
            </a:pPr>
            <a:r>
              <a:rPr lang="de-DE" sz="1100" dirty="0"/>
              <a:t>1300 TCP</a:t>
            </a:r>
          </a:p>
          <a:p>
            <a:pPr marL="85725" indent="-85725">
              <a:buFont typeface="Arial" panose="020B0604020202020204" pitchFamily="34" charset="0"/>
              <a:buChar char="•"/>
            </a:pPr>
            <a:r>
              <a:rPr lang="de-DE" sz="1100" dirty="0"/>
              <a:t>636 TCP</a:t>
            </a:r>
          </a:p>
          <a:p>
            <a:pPr marL="85725" indent="-85725">
              <a:buFont typeface="Arial" panose="020B0604020202020204" pitchFamily="34" charset="0"/>
              <a:buChar char="•"/>
            </a:pPr>
            <a:r>
              <a:rPr lang="de-DE" sz="1100" dirty="0"/>
              <a:t>3478 TCP+UDP</a:t>
            </a:r>
          </a:p>
        </p:txBody>
      </p:sp>
      <p:sp>
        <p:nvSpPr>
          <p:cNvPr id="85" name="Rechteck 84">
            <a:extLst>
              <a:ext uri="{FF2B5EF4-FFF2-40B4-BE49-F238E27FC236}">
                <a16:creationId xmlns:a16="http://schemas.microsoft.com/office/drawing/2014/main" id="{22271A41-C880-4E52-ACE9-FACE457AA64B}"/>
              </a:ext>
            </a:extLst>
          </p:cNvPr>
          <p:cNvSpPr/>
          <p:nvPr/>
        </p:nvSpPr>
        <p:spPr>
          <a:xfrm>
            <a:off x="5641387" y="865400"/>
            <a:ext cx="1390751" cy="1374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a:t>IP411</a:t>
            </a:r>
          </a:p>
        </p:txBody>
      </p:sp>
      <p:sp>
        <p:nvSpPr>
          <p:cNvPr id="86" name="Rechteck 85">
            <a:extLst>
              <a:ext uri="{FF2B5EF4-FFF2-40B4-BE49-F238E27FC236}">
                <a16:creationId xmlns:a16="http://schemas.microsoft.com/office/drawing/2014/main" id="{22271A41-C880-4E52-ACE9-FACE457AA64B}"/>
              </a:ext>
            </a:extLst>
          </p:cNvPr>
          <p:cNvSpPr/>
          <p:nvPr/>
        </p:nvSpPr>
        <p:spPr>
          <a:xfrm>
            <a:off x="7353631" y="861882"/>
            <a:ext cx="1390751" cy="1374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a:t>IPVA</a:t>
            </a:r>
          </a:p>
        </p:txBody>
      </p:sp>
      <p:grpSp>
        <p:nvGrpSpPr>
          <p:cNvPr id="90" name="Gruppieren 89">
            <a:extLst>
              <a:ext uri="{FF2B5EF4-FFF2-40B4-BE49-F238E27FC236}">
                <a16:creationId xmlns:a16="http://schemas.microsoft.com/office/drawing/2014/main" id="{6737B2A4-2769-40DC-B72C-EED9B98CD4F3}"/>
              </a:ext>
            </a:extLst>
          </p:cNvPr>
          <p:cNvGrpSpPr/>
          <p:nvPr/>
        </p:nvGrpSpPr>
        <p:grpSpPr>
          <a:xfrm>
            <a:off x="1253066" y="5283944"/>
            <a:ext cx="725418" cy="548043"/>
            <a:chOff x="7969084" y="4772847"/>
            <a:chExt cx="802441" cy="592760"/>
          </a:xfrm>
        </p:grpSpPr>
        <p:pic>
          <p:nvPicPr>
            <p:cNvPr id="91" name="Picture 3">
              <a:extLst>
                <a:ext uri="{FF2B5EF4-FFF2-40B4-BE49-F238E27FC236}">
                  <a16:creationId xmlns:a16="http://schemas.microsoft.com/office/drawing/2014/main" id="{FBE6F312-4CE9-4F2C-96AD-6A628CBB60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6401" y="4779818"/>
              <a:ext cx="745124" cy="5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Textfeld 33">
              <a:extLst>
                <a:ext uri="{FF2B5EF4-FFF2-40B4-BE49-F238E27FC236}">
                  <a16:creationId xmlns:a16="http://schemas.microsoft.com/office/drawing/2014/main" id="{F483FC5A-A26E-4C49-BA83-E38FDC43BE25}"/>
                </a:ext>
              </a:extLst>
            </p:cNvPr>
            <p:cNvSpPr txBox="1"/>
            <p:nvPr/>
          </p:nvSpPr>
          <p:spPr>
            <a:xfrm>
              <a:off x="7969084" y="4772847"/>
              <a:ext cx="802441" cy="26631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1000" dirty="0">
                  <a:solidFill>
                    <a:schemeClr val="bg1"/>
                  </a:solidFill>
                </a:rPr>
                <a:t>WebRTC</a:t>
              </a:r>
            </a:p>
          </p:txBody>
        </p:sp>
      </p:grpSp>
      <p:sp>
        <p:nvSpPr>
          <p:cNvPr id="6" name="Rechteck 5">
            <a:extLst>
              <a:ext uri="{FF2B5EF4-FFF2-40B4-BE49-F238E27FC236}">
                <a16:creationId xmlns:a16="http://schemas.microsoft.com/office/drawing/2014/main" id="{FBE8019D-57C5-E67B-65F9-1478AB784E24}"/>
              </a:ext>
            </a:extLst>
          </p:cNvPr>
          <p:cNvSpPr/>
          <p:nvPr/>
        </p:nvSpPr>
        <p:spPr>
          <a:xfrm>
            <a:off x="1497161" y="3576956"/>
            <a:ext cx="923267" cy="36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1200" dirty="0"/>
              <a:t>Slave PBX</a:t>
            </a:r>
          </a:p>
        </p:txBody>
      </p:sp>
      <p:grpSp>
        <p:nvGrpSpPr>
          <p:cNvPr id="9" name="Gruppieren 8">
            <a:extLst>
              <a:ext uri="{FF2B5EF4-FFF2-40B4-BE49-F238E27FC236}">
                <a16:creationId xmlns:a16="http://schemas.microsoft.com/office/drawing/2014/main" id="{D19619BA-A158-9C98-E192-85223F273CB6}"/>
              </a:ext>
            </a:extLst>
          </p:cNvPr>
          <p:cNvGrpSpPr/>
          <p:nvPr/>
        </p:nvGrpSpPr>
        <p:grpSpPr>
          <a:xfrm>
            <a:off x="2113810" y="4809824"/>
            <a:ext cx="516410" cy="454987"/>
            <a:chOff x="2148635" y="5194383"/>
            <a:chExt cx="516410" cy="454987"/>
          </a:xfrm>
        </p:grpSpPr>
        <p:pic>
          <p:nvPicPr>
            <p:cNvPr id="10" name="Picture 3">
              <a:extLst>
                <a:ext uri="{FF2B5EF4-FFF2-40B4-BE49-F238E27FC236}">
                  <a16:creationId xmlns:a16="http://schemas.microsoft.com/office/drawing/2014/main" id="{0EE8934B-EFB5-2A6B-D428-66F8E7C8B5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3420" y="5194383"/>
              <a:ext cx="454987" cy="45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feld 10">
              <a:extLst>
                <a:ext uri="{FF2B5EF4-FFF2-40B4-BE49-F238E27FC236}">
                  <a16:creationId xmlns:a16="http://schemas.microsoft.com/office/drawing/2014/main" id="{832CEE80-94BD-6DFE-0C9E-6CF25349D685}"/>
                </a:ext>
              </a:extLst>
            </p:cNvPr>
            <p:cNvSpPr txBox="1"/>
            <p:nvPr/>
          </p:nvSpPr>
          <p:spPr>
            <a:xfrm>
              <a:off x="2148635" y="5206868"/>
              <a:ext cx="516410" cy="228772"/>
            </a:xfrm>
            <a:prstGeom prst="rect">
              <a:avLst/>
            </a:prstGeom>
            <a:noFill/>
          </p:spPr>
          <p:txBody>
            <a:bodyPr wrap="square" lIns="36000" tIns="36000" rIns="36000" bIns="36000" rtlCol="0">
              <a:spAutoFit/>
            </a:bodyPr>
            <a:lstStyle/>
            <a:p>
              <a:pPr algn="ctr"/>
              <a:r>
                <a:rPr lang="en-US" sz="700" dirty="0">
                  <a:solidFill>
                    <a:schemeClr val="bg1"/>
                  </a:solidFill>
                </a:rPr>
                <a:t>DECT</a:t>
              </a:r>
            </a:p>
          </p:txBody>
        </p:sp>
      </p:grpSp>
      <p:pic>
        <p:nvPicPr>
          <p:cNvPr id="12" name="Picture 11">
            <a:extLst>
              <a:ext uri="{FF2B5EF4-FFF2-40B4-BE49-F238E27FC236}">
                <a16:creationId xmlns:a16="http://schemas.microsoft.com/office/drawing/2014/main" id="{8126DEE0-3D1A-1C03-AA62-E3BB8ECF0E7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20429" y="5790209"/>
            <a:ext cx="714479" cy="183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a:extLst>
              <a:ext uri="{FF2B5EF4-FFF2-40B4-BE49-F238E27FC236}">
                <a16:creationId xmlns:a16="http://schemas.microsoft.com/office/drawing/2014/main" id="{E063F538-6283-FBC0-4D07-FAEE0A5EF64F}"/>
              </a:ext>
            </a:extLst>
          </p:cNvPr>
          <p:cNvSpPr/>
          <p:nvPr/>
        </p:nvSpPr>
        <p:spPr>
          <a:xfrm>
            <a:off x="2666716" y="3158742"/>
            <a:ext cx="923267" cy="2272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e-DE" sz="1200" dirty="0"/>
              <a:t>SIP SBC</a:t>
            </a:r>
          </a:p>
        </p:txBody>
      </p:sp>
      <p:pic>
        <p:nvPicPr>
          <p:cNvPr id="13" name="Grafik 12">
            <a:extLst>
              <a:ext uri="{FF2B5EF4-FFF2-40B4-BE49-F238E27FC236}">
                <a16:creationId xmlns:a16="http://schemas.microsoft.com/office/drawing/2014/main" id="{2B851EEF-0327-BA28-6397-6857A6DCF41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26541" y="951238"/>
            <a:ext cx="336582" cy="342303"/>
          </a:xfrm>
          <a:prstGeom prst="rect">
            <a:avLst/>
          </a:prstGeom>
        </p:spPr>
      </p:pic>
      <p:sp>
        <p:nvSpPr>
          <p:cNvPr id="14" name="Textfeld 13">
            <a:extLst>
              <a:ext uri="{FF2B5EF4-FFF2-40B4-BE49-F238E27FC236}">
                <a16:creationId xmlns:a16="http://schemas.microsoft.com/office/drawing/2014/main" id="{87702790-31F7-A083-B146-FC49C4F5B44A}"/>
              </a:ext>
            </a:extLst>
          </p:cNvPr>
          <p:cNvSpPr txBox="1"/>
          <p:nvPr/>
        </p:nvSpPr>
        <p:spPr>
          <a:xfrm>
            <a:off x="481189" y="148277"/>
            <a:ext cx="7360933" cy="523220"/>
          </a:xfrm>
          <a:prstGeom prst="rect">
            <a:avLst/>
          </a:prstGeom>
          <a:noFill/>
        </p:spPr>
        <p:txBody>
          <a:bodyPr wrap="square" rtlCol="0">
            <a:spAutoFit/>
          </a:bodyPr>
          <a:lstStyle/>
          <a:p>
            <a:r>
              <a:rPr lang="de-DE" sz="2800" dirty="0">
                <a:solidFill>
                  <a:srgbClr val="002060"/>
                </a:solidFill>
              </a:rPr>
              <a:t>Network Design Template</a:t>
            </a:r>
          </a:p>
        </p:txBody>
      </p:sp>
      <p:sp>
        <p:nvSpPr>
          <p:cNvPr id="15" name="Textfeld 14">
            <a:extLst>
              <a:ext uri="{FF2B5EF4-FFF2-40B4-BE49-F238E27FC236}">
                <a16:creationId xmlns:a16="http://schemas.microsoft.com/office/drawing/2014/main" id="{AECCE0CE-3E14-A802-62F2-E572B7CD138C}"/>
              </a:ext>
            </a:extLst>
          </p:cNvPr>
          <p:cNvSpPr txBox="1"/>
          <p:nvPr/>
        </p:nvSpPr>
        <p:spPr>
          <a:xfrm>
            <a:off x="3752748" y="3045430"/>
            <a:ext cx="1390752" cy="523220"/>
          </a:xfrm>
          <a:prstGeom prst="rect">
            <a:avLst/>
          </a:prstGeom>
          <a:solidFill>
            <a:srgbClr val="FFFF00"/>
          </a:solidFill>
          <a:ln>
            <a:solidFill>
              <a:srgbClr val="C00000"/>
            </a:solidFill>
          </a:ln>
        </p:spPr>
        <p:txBody>
          <a:bodyPr wrap="square" rtlCol="0">
            <a:spAutoFit/>
          </a:bodyPr>
          <a:lstStyle/>
          <a:p>
            <a:pPr algn="ctr"/>
            <a:r>
              <a:rPr lang="de-DE" sz="1400" b="1" dirty="0">
                <a:solidFill>
                  <a:srgbClr val="C00000"/>
                </a:solidFill>
              </a:rPr>
              <a:t>Switch off</a:t>
            </a:r>
          </a:p>
          <a:p>
            <a:pPr algn="ctr"/>
            <a:r>
              <a:rPr lang="de-DE" sz="1400" b="1" dirty="0">
                <a:solidFill>
                  <a:srgbClr val="C00000"/>
                </a:solidFill>
              </a:rPr>
              <a:t>SIP ALG!</a:t>
            </a:r>
            <a:endParaRPr lang="en-US" sz="1400" b="1" dirty="0">
              <a:solidFill>
                <a:srgbClr val="C00000"/>
              </a:solidFill>
            </a:endParaRPr>
          </a:p>
        </p:txBody>
      </p:sp>
    </p:spTree>
    <p:extLst>
      <p:ext uri="{BB962C8B-B14F-4D97-AF65-F5344CB8AC3E}">
        <p14:creationId xmlns:p14="http://schemas.microsoft.com/office/powerpoint/2010/main" val="4182335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2271A41-C880-4E52-ACE9-FACE457AA64B}"/>
              </a:ext>
            </a:extLst>
          </p:cNvPr>
          <p:cNvSpPr/>
          <p:nvPr/>
        </p:nvSpPr>
        <p:spPr>
          <a:xfrm>
            <a:off x="1733828" y="2276647"/>
            <a:ext cx="1177032" cy="826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err="1"/>
              <a:t>IPxxx</a:t>
            </a:r>
            <a:endParaRPr lang="de-DE" sz="1200" dirty="0"/>
          </a:p>
        </p:txBody>
      </p:sp>
      <p:sp>
        <p:nvSpPr>
          <p:cNvPr id="3" name="Rechteck 2">
            <a:extLst>
              <a:ext uri="{FF2B5EF4-FFF2-40B4-BE49-F238E27FC236}">
                <a16:creationId xmlns:a16="http://schemas.microsoft.com/office/drawing/2014/main" id="{56B9E127-D069-40F1-AC39-EBB9AACC6C44}"/>
              </a:ext>
            </a:extLst>
          </p:cNvPr>
          <p:cNvSpPr/>
          <p:nvPr/>
        </p:nvSpPr>
        <p:spPr>
          <a:xfrm>
            <a:off x="1884987" y="2555108"/>
            <a:ext cx="931178" cy="3607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de-DE" sz="1000" dirty="0"/>
              <a:t>Master PBX</a:t>
            </a:r>
          </a:p>
        </p:txBody>
      </p:sp>
      <p:sp>
        <p:nvSpPr>
          <p:cNvPr id="5" name="Rechteck: abgerundete Ecken 18">
            <a:extLst>
              <a:ext uri="{FF2B5EF4-FFF2-40B4-BE49-F238E27FC236}">
                <a16:creationId xmlns:a16="http://schemas.microsoft.com/office/drawing/2014/main" id="{55AD0399-90E3-4127-9F8B-D1AC460EAFDE}"/>
              </a:ext>
            </a:extLst>
          </p:cNvPr>
          <p:cNvSpPr/>
          <p:nvPr/>
        </p:nvSpPr>
        <p:spPr>
          <a:xfrm>
            <a:off x="415972" y="1907487"/>
            <a:ext cx="2630706" cy="3189325"/>
          </a:xfrm>
          <a:prstGeom prst="roundRect">
            <a:avLst>
              <a:gd name="adj" fmla="val 3192"/>
            </a:avLst>
          </a:prstGeom>
          <a:noFill/>
        </p:spPr>
        <p:style>
          <a:lnRef idx="2">
            <a:schemeClr val="dk1"/>
          </a:lnRef>
          <a:fillRef idx="1">
            <a:schemeClr val="lt1"/>
          </a:fillRef>
          <a:effectRef idx="0">
            <a:schemeClr val="dk1"/>
          </a:effectRef>
          <a:fontRef idx="minor">
            <a:schemeClr val="dk1"/>
          </a:fontRef>
        </p:style>
        <p:txBody>
          <a:bodyPr rtlCol="0" anchor="t"/>
          <a:lstStyle/>
          <a:p>
            <a:pPr algn="ctr"/>
            <a:r>
              <a:rPr lang="de-DE" dirty="0"/>
              <a:t>Voice VLAN</a:t>
            </a:r>
          </a:p>
        </p:txBody>
      </p:sp>
      <p:pic>
        <p:nvPicPr>
          <p:cNvPr id="6" name="Picture 10">
            <a:extLst>
              <a:ext uri="{FF2B5EF4-FFF2-40B4-BE49-F238E27FC236}">
                <a16:creationId xmlns:a16="http://schemas.microsoft.com/office/drawing/2014/main" id="{F02D0407-2333-44D6-8DBC-19950BBEEA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0532" y="4307087"/>
            <a:ext cx="306698" cy="27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mdr\Desktop\Smartphone_Display_an.jpg">
            <a:extLst>
              <a:ext uri="{FF2B5EF4-FFF2-40B4-BE49-F238E27FC236}">
                <a16:creationId xmlns:a16="http://schemas.microsoft.com/office/drawing/2014/main" id="{0E2A3559-230E-4DF7-8FDC-F6550B7017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8649" y="4389866"/>
            <a:ext cx="153827" cy="2457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82C61B88-F5BB-4A8A-A6E7-0BB6B95848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624" y="4271993"/>
            <a:ext cx="306698" cy="27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id="{1C6DB3D3-3E6D-4677-8E94-3D76ADABBF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725" y="4535363"/>
            <a:ext cx="229899" cy="22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id="{0A28BB31-65BD-45E2-A7D4-5841A795F9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1598" y="4620042"/>
            <a:ext cx="229899" cy="22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1">
            <a:extLst>
              <a:ext uri="{FF2B5EF4-FFF2-40B4-BE49-F238E27FC236}">
                <a16:creationId xmlns:a16="http://schemas.microsoft.com/office/drawing/2014/main" id="{6BB958BE-B43B-4F37-9107-750D102555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9789" y="4693618"/>
            <a:ext cx="488948" cy="12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feld 11"/>
          <p:cNvSpPr txBox="1"/>
          <p:nvPr/>
        </p:nvSpPr>
        <p:spPr>
          <a:xfrm>
            <a:off x="1778463" y="3538857"/>
            <a:ext cx="1132397" cy="138499"/>
          </a:xfrm>
          <a:prstGeom prst="rect">
            <a:avLst/>
          </a:prstGeom>
          <a:noFill/>
        </p:spPr>
        <p:txBody>
          <a:bodyPr wrap="square" lIns="0" tIns="0" rIns="36000" bIns="0" rtlCol="0" anchor="ctr" anchorCtr="0">
            <a:spAutoFit/>
          </a:bodyPr>
          <a:lstStyle/>
          <a:p>
            <a:pPr algn="r"/>
            <a:r>
              <a:rPr lang="de-DE" sz="900" dirty="0">
                <a:solidFill>
                  <a:schemeClr val="bg1"/>
                </a:solidFill>
              </a:rPr>
              <a:t>999.999.999.999/32</a:t>
            </a:r>
          </a:p>
        </p:txBody>
      </p:sp>
      <p:sp>
        <p:nvSpPr>
          <p:cNvPr id="14" name="Textfeld 13"/>
          <p:cNvSpPr txBox="1"/>
          <p:nvPr/>
        </p:nvSpPr>
        <p:spPr>
          <a:xfrm>
            <a:off x="1467454" y="4923543"/>
            <a:ext cx="1444618" cy="138499"/>
          </a:xfrm>
          <a:prstGeom prst="rect">
            <a:avLst/>
          </a:prstGeom>
          <a:noFill/>
        </p:spPr>
        <p:txBody>
          <a:bodyPr wrap="square" lIns="0" tIns="0" rIns="36000" bIns="0" rtlCol="0" anchor="ctr" anchorCtr="0">
            <a:spAutoFit/>
          </a:bodyPr>
          <a:lstStyle/>
          <a:p>
            <a:pPr algn="r"/>
            <a:r>
              <a:rPr lang="de-DE" sz="900" dirty="0"/>
              <a:t>VLAN X   999.999.999.999/32</a:t>
            </a:r>
          </a:p>
        </p:txBody>
      </p:sp>
      <p:sp>
        <p:nvSpPr>
          <p:cNvPr id="16" name="Wolke 15"/>
          <p:cNvSpPr/>
          <p:nvPr/>
        </p:nvSpPr>
        <p:spPr>
          <a:xfrm>
            <a:off x="5515922" y="841928"/>
            <a:ext cx="1662139" cy="1045280"/>
          </a:xfrm>
          <a:prstGeom prst="cloud">
            <a:avLst/>
          </a:prstGeom>
          <a:noFill/>
          <a:ln w="38100"/>
        </p:spPr>
        <p:style>
          <a:lnRef idx="1">
            <a:schemeClr val="accent3"/>
          </a:lnRef>
          <a:fillRef idx="2">
            <a:schemeClr val="accent3"/>
          </a:fillRef>
          <a:effectRef idx="1">
            <a:schemeClr val="accent3"/>
          </a:effectRef>
          <a:fontRef idx="minor">
            <a:schemeClr val="dk1"/>
          </a:fontRef>
        </p:style>
        <p:txBody>
          <a:bodyPr tIns="0" rtlCol="0" anchor="t"/>
          <a:lstStyle/>
          <a:p>
            <a:pPr algn="ctr"/>
            <a:r>
              <a:rPr lang="de-DE" sz="1600" dirty="0">
                <a:solidFill>
                  <a:schemeClr val="bg2">
                    <a:lumMod val="50000"/>
                  </a:schemeClr>
                </a:solidFill>
              </a:rPr>
              <a:t>WWW</a:t>
            </a:r>
          </a:p>
        </p:txBody>
      </p:sp>
      <p:pic>
        <p:nvPicPr>
          <p:cNvPr id="17"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89148" y="1244549"/>
            <a:ext cx="328601" cy="28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descr="C:\Users\mdr\Desktop\Smartphone_Display_a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41634" y="1440474"/>
            <a:ext cx="164813" cy="259179"/>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uppieren 18">
            <a:extLst>
              <a:ext uri="{FF2B5EF4-FFF2-40B4-BE49-F238E27FC236}">
                <a16:creationId xmlns:a16="http://schemas.microsoft.com/office/drawing/2014/main" id="{B418E196-88B2-47E9-8DD0-A443F327AC5A}"/>
              </a:ext>
            </a:extLst>
          </p:cNvPr>
          <p:cNvGrpSpPr/>
          <p:nvPr/>
        </p:nvGrpSpPr>
        <p:grpSpPr>
          <a:xfrm>
            <a:off x="6326140" y="1193592"/>
            <a:ext cx="484890" cy="415498"/>
            <a:chOff x="8026401" y="4772845"/>
            <a:chExt cx="745124" cy="634778"/>
          </a:xfrm>
        </p:grpSpPr>
        <p:pic>
          <p:nvPicPr>
            <p:cNvPr id="20" name="Picture 3">
              <a:extLst>
                <a:ext uri="{FF2B5EF4-FFF2-40B4-BE49-F238E27FC236}">
                  <a16:creationId xmlns:a16="http://schemas.microsoft.com/office/drawing/2014/main" id="{4783133B-0596-4BF0-889B-183A908DEC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26401" y="4779818"/>
              <a:ext cx="745124" cy="5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feld 129">
              <a:extLst>
                <a:ext uri="{FF2B5EF4-FFF2-40B4-BE49-F238E27FC236}">
                  <a16:creationId xmlns:a16="http://schemas.microsoft.com/office/drawing/2014/main" id="{78DFAFF6-D280-44DE-85E2-F1BFC3607B25}"/>
                </a:ext>
              </a:extLst>
            </p:cNvPr>
            <p:cNvSpPr txBox="1"/>
            <p:nvPr/>
          </p:nvSpPr>
          <p:spPr>
            <a:xfrm>
              <a:off x="8049490" y="4772845"/>
              <a:ext cx="698943" cy="634778"/>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700" dirty="0">
                  <a:solidFill>
                    <a:schemeClr val="bg1"/>
                  </a:solidFill>
                </a:rPr>
                <a:t>Apps</a:t>
              </a:r>
            </a:p>
            <a:p>
              <a:pPr algn="ctr"/>
              <a:r>
                <a:rPr lang="de-DE" sz="700" dirty="0" err="1">
                  <a:solidFill>
                    <a:schemeClr val="bg1"/>
                  </a:solidFill>
                </a:rPr>
                <a:t>WebRTC</a:t>
              </a:r>
              <a:endParaRPr lang="de-DE" sz="700" dirty="0">
                <a:solidFill>
                  <a:schemeClr val="bg1"/>
                </a:solidFill>
              </a:endParaRPr>
            </a:p>
          </p:txBody>
        </p:sp>
      </p:grpSp>
      <p:sp>
        <p:nvSpPr>
          <p:cNvPr id="22" name="Textfeld 21"/>
          <p:cNvSpPr txBox="1"/>
          <p:nvPr/>
        </p:nvSpPr>
        <p:spPr>
          <a:xfrm>
            <a:off x="7988279" y="311438"/>
            <a:ext cx="2825709" cy="2246769"/>
          </a:xfrm>
          <a:prstGeom prst="rect">
            <a:avLst/>
          </a:prstGeom>
          <a:noFill/>
        </p:spPr>
        <p:txBody>
          <a:bodyPr wrap="square" rtlCol="0">
            <a:spAutoFit/>
          </a:bodyPr>
          <a:lstStyle/>
          <a:p>
            <a:r>
              <a:rPr lang="de-DE" sz="1400" b="1" dirty="0"/>
              <a:t>Firewall </a:t>
            </a:r>
            <a:r>
              <a:rPr lang="de-DE" sz="1400" b="1" dirty="0" err="1"/>
              <a:t>Activations</a:t>
            </a:r>
            <a:endParaRPr lang="de-DE" sz="900" b="1" u="sng" dirty="0">
              <a:solidFill>
                <a:srgbClr val="00B050"/>
              </a:solidFill>
            </a:endParaRPr>
          </a:p>
          <a:p>
            <a:r>
              <a:rPr lang="de-DE" sz="900" b="1" u="sng" dirty="0">
                <a:solidFill>
                  <a:srgbClr val="00B050"/>
                </a:solidFill>
              </a:rPr>
              <a:t>Internet &gt; Reverse Proxy :</a:t>
            </a:r>
          </a:p>
          <a:p>
            <a:pPr marL="85725" indent="-85725">
              <a:buFont typeface="Arial" panose="020B0604020202020204" pitchFamily="34" charset="0"/>
              <a:buChar char="•"/>
            </a:pPr>
            <a:r>
              <a:rPr lang="de-DE" sz="900" dirty="0"/>
              <a:t>80 TCP (nur Redirect)</a:t>
            </a:r>
          </a:p>
          <a:p>
            <a:pPr marL="85725" indent="-85725">
              <a:buFont typeface="Arial" panose="020B0604020202020204" pitchFamily="34" charset="0"/>
              <a:buChar char="•"/>
            </a:pPr>
            <a:r>
              <a:rPr lang="de-DE" sz="900" dirty="0"/>
              <a:t>443 TCP &gt; 8443 TCP</a:t>
            </a:r>
          </a:p>
          <a:p>
            <a:pPr marL="85725" indent="-85725">
              <a:buFont typeface="Arial" panose="020B0604020202020204" pitchFamily="34" charset="0"/>
              <a:buChar char="•"/>
            </a:pPr>
            <a:r>
              <a:rPr lang="de-DE" sz="900" dirty="0"/>
              <a:t>1300 TCP</a:t>
            </a:r>
          </a:p>
          <a:p>
            <a:pPr marL="85725" indent="-85725">
              <a:buFont typeface="Arial" panose="020B0604020202020204" pitchFamily="34" charset="0"/>
              <a:buChar char="•"/>
            </a:pPr>
            <a:r>
              <a:rPr lang="de-DE" sz="900" dirty="0"/>
              <a:t>636 TCP</a:t>
            </a:r>
          </a:p>
          <a:p>
            <a:pPr marL="85725" indent="-85725">
              <a:buFont typeface="Arial" panose="020B0604020202020204" pitchFamily="34" charset="0"/>
              <a:buChar char="•"/>
            </a:pPr>
            <a:endParaRPr lang="de-DE" sz="900" b="1" u="sng" dirty="0">
              <a:solidFill>
                <a:srgbClr val="7030A0"/>
              </a:solidFill>
            </a:endParaRPr>
          </a:p>
          <a:p>
            <a:r>
              <a:rPr lang="de-DE" sz="900" b="1" u="sng" dirty="0">
                <a:solidFill>
                  <a:srgbClr val="7030A0"/>
                </a:solidFill>
              </a:rPr>
              <a:t>All Networks &gt; TURN:</a:t>
            </a:r>
          </a:p>
          <a:p>
            <a:pPr marL="85725" indent="-85725">
              <a:buFont typeface="Arial" panose="020B0604020202020204" pitchFamily="34" charset="0"/>
              <a:buChar char="•"/>
            </a:pPr>
            <a:r>
              <a:rPr lang="de-DE" sz="900" dirty="0"/>
              <a:t>3478 TCP+UDP</a:t>
            </a:r>
          </a:p>
          <a:p>
            <a:endParaRPr lang="de-DE" sz="900" dirty="0"/>
          </a:p>
          <a:p>
            <a:r>
              <a:rPr lang="de-DE" sz="900" b="1" u="sng" dirty="0">
                <a:solidFill>
                  <a:srgbClr val="FF0000"/>
                </a:solidFill>
              </a:rPr>
              <a:t>Reverse Proxy &gt; Voice VLAN</a:t>
            </a:r>
            <a:endParaRPr lang="de-DE" sz="900" dirty="0">
              <a:solidFill>
                <a:srgbClr val="FF0000"/>
              </a:solidFill>
            </a:endParaRPr>
          </a:p>
          <a:p>
            <a:pPr marL="85725" indent="-85725">
              <a:buFont typeface="Arial" panose="020B0604020202020204" pitchFamily="34" charset="0"/>
              <a:buChar char="•"/>
            </a:pPr>
            <a:r>
              <a:rPr lang="de-DE" sz="900" dirty="0"/>
              <a:t>443 TCP</a:t>
            </a:r>
          </a:p>
          <a:p>
            <a:pPr marL="85725" indent="-85725">
              <a:buFont typeface="Arial" panose="020B0604020202020204" pitchFamily="34" charset="0"/>
              <a:buChar char="•"/>
            </a:pPr>
            <a:r>
              <a:rPr lang="de-DE" sz="900" dirty="0"/>
              <a:t>1300 TCP</a:t>
            </a:r>
          </a:p>
          <a:p>
            <a:pPr marL="85725" indent="-85725">
              <a:buFont typeface="Arial" panose="020B0604020202020204" pitchFamily="34" charset="0"/>
              <a:buChar char="•"/>
            </a:pPr>
            <a:r>
              <a:rPr lang="de-DE" sz="900" dirty="0"/>
              <a:t>1720 TCP</a:t>
            </a:r>
          </a:p>
          <a:p>
            <a:pPr marL="85725" indent="-85725">
              <a:buFont typeface="Arial" panose="020B0604020202020204" pitchFamily="34" charset="0"/>
              <a:buChar char="•"/>
            </a:pPr>
            <a:r>
              <a:rPr lang="de-DE" sz="900" dirty="0"/>
              <a:t>636 TCP</a:t>
            </a:r>
            <a:endParaRPr lang="de-DE" sz="900" b="1" u="sng" dirty="0">
              <a:solidFill>
                <a:srgbClr val="7030A0"/>
              </a:solidFill>
            </a:endParaRPr>
          </a:p>
        </p:txBody>
      </p:sp>
      <p:grpSp>
        <p:nvGrpSpPr>
          <p:cNvPr id="28" name="Gruppieren 27">
            <a:extLst>
              <a:ext uri="{FF2B5EF4-FFF2-40B4-BE49-F238E27FC236}">
                <a16:creationId xmlns:a16="http://schemas.microsoft.com/office/drawing/2014/main" id="{B418E196-88B2-47E9-8DD0-A443F327AC5A}"/>
              </a:ext>
            </a:extLst>
          </p:cNvPr>
          <p:cNvGrpSpPr/>
          <p:nvPr/>
        </p:nvGrpSpPr>
        <p:grpSpPr>
          <a:xfrm>
            <a:off x="1579984" y="5491053"/>
            <a:ext cx="484890" cy="415498"/>
            <a:chOff x="8026401" y="4772845"/>
            <a:chExt cx="745124" cy="634778"/>
          </a:xfrm>
        </p:grpSpPr>
        <p:pic>
          <p:nvPicPr>
            <p:cNvPr id="29" name="Picture 3">
              <a:extLst>
                <a:ext uri="{FF2B5EF4-FFF2-40B4-BE49-F238E27FC236}">
                  <a16:creationId xmlns:a16="http://schemas.microsoft.com/office/drawing/2014/main" id="{4783133B-0596-4BF0-889B-183A908DEC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26401" y="4779818"/>
              <a:ext cx="745124" cy="5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feld 129">
              <a:extLst>
                <a:ext uri="{FF2B5EF4-FFF2-40B4-BE49-F238E27FC236}">
                  <a16:creationId xmlns:a16="http://schemas.microsoft.com/office/drawing/2014/main" id="{78DFAFF6-D280-44DE-85E2-F1BFC3607B25}"/>
                </a:ext>
              </a:extLst>
            </p:cNvPr>
            <p:cNvSpPr txBox="1"/>
            <p:nvPr/>
          </p:nvSpPr>
          <p:spPr>
            <a:xfrm>
              <a:off x="8049490" y="4772845"/>
              <a:ext cx="698943" cy="634778"/>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700" dirty="0">
                  <a:solidFill>
                    <a:schemeClr val="bg1"/>
                  </a:solidFill>
                </a:rPr>
                <a:t>Apps</a:t>
              </a:r>
            </a:p>
            <a:p>
              <a:pPr algn="ctr"/>
              <a:r>
                <a:rPr lang="de-DE" sz="700" dirty="0" err="1">
                  <a:solidFill>
                    <a:schemeClr val="bg1"/>
                  </a:solidFill>
                </a:rPr>
                <a:t>WebRTC</a:t>
              </a:r>
              <a:endParaRPr lang="de-DE" sz="700" dirty="0">
                <a:solidFill>
                  <a:schemeClr val="bg1"/>
                </a:solidFill>
              </a:endParaRPr>
            </a:p>
          </p:txBody>
        </p:sp>
      </p:grpSp>
      <p:sp>
        <p:nvSpPr>
          <p:cNvPr id="32" name="Rechteck: abgerundete Ecken 18">
            <a:extLst>
              <a:ext uri="{FF2B5EF4-FFF2-40B4-BE49-F238E27FC236}">
                <a16:creationId xmlns:a16="http://schemas.microsoft.com/office/drawing/2014/main" id="{55AD0399-90E3-4127-9F8B-D1AC460EAFDE}"/>
              </a:ext>
            </a:extLst>
          </p:cNvPr>
          <p:cNvSpPr/>
          <p:nvPr/>
        </p:nvSpPr>
        <p:spPr>
          <a:xfrm>
            <a:off x="421709" y="5124192"/>
            <a:ext cx="2624969" cy="983591"/>
          </a:xfrm>
          <a:prstGeom prst="roundRect">
            <a:avLst>
              <a:gd name="adj" fmla="val 5601"/>
            </a:avLst>
          </a:prstGeom>
          <a:noFill/>
        </p:spPr>
        <p:style>
          <a:lnRef idx="2">
            <a:schemeClr val="dk1"/>
          </a:lnRef>
          <a:fillRef idx="1">
            <a:schemeClr val="lt1"/>
          </a:fillRef>
          <a:effectRef idx="0">
            <a:schemeClr val="dk1"/>
          </a:effectRef>
          <a:fontRef idx="minor">
            <a:schemeClr val="dk1"/>
          </a:fontRef>
        </p:style>
        <p:txBody>
          <a:bodyPr rtlCol="0" anchor="t"/>
          <a:lstStyle/>
          <a:p>
            <a:pPr algn="ctr"/>
            <a:r>
              <a:rPr lang="de-DE" dirty="0"/>
              <a:t>PC VLAN</a:t>
            </a:r>
          </a:p>
        </p:txBody>
      </p:sp>
      <p:grpSp>
        <p:nvGrpSpPr>
          <p:cNvPr id="33" name="Gruppieren 32">
            <a:extLst>
              <a:ext uri="{FF2B5EF4-FFF2-40B4-BE49-F238E27FC236}">
                <a16:creationId xmlns:a16="http://schemas.microsoft.com/office/drawing/2014/main" id="{B418E196-88B2-47E9-8DD0-A443F327AC5A}"/>
              </a:ext>
            </a:extLst>
          </p:cNvPr>
          <p:cNvGrpSpPr/>
          <p:nvPr/>
        </p:nvGrpSpPr>
        <p:grpSpPr>
          <a:xfrm>
            <a:off x="767749" y="5554221"/>
            <a:ext cx="484890" cy="415498"/>
            <a:chOff x="8026401" y="4772845"/>
            <a:chExt cx="745124" cy="634778"/>
          </a:xfrm>
        </p:grpSpPr>
        <p:pic>
          <p:nvPicPr>
            <p:cNvPr id="34" name="Picture 3">
              <a:extLst>
                <a:ext uri="{FF2B5EF4-FFF2-40B4-BE49-F238E27FC236}">
                  <a16:creationId xmlns:a16="http://schemas.microsoft.com/office/drawing/2014/main" id="{4783133B-0596-4BF0-889B-183A908DEC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26401" y="4779818"/>
              <a:ext cx="745124" cy="5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feld 129">
              <a:extLst>
                <a:ext uri="{FF2B5EF4-FFF2-40B4-BE49-F238E27FC236}">
                  <a16:creationId xmlns:a16="http://schemas.microsoft.com/office/drawing/2014/main" id="{78DFAFF6-D280-44DE-85E2-F1BFC3607B25}"/>
                </a:ext>
              </a:extLst>
            </p:cNvPr>
            <p:cNvSpPr txBox="1"/>
            <p:nvPr/>
          </p:nvSpPr>
          <p:spPr>
            <a:xfrm>
              <a:off x="8049490" y="4772845"/>
              <a:ext cx="698943" cy="634778"/>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700" dirty="0">
                  <a:solidFill>
                    <a:schemeClr val="bg1"/>
                  </a:solidFill>
                </a:rPr>
                <a:t>Apps</a:t>
              </a:r>
            </a:p>
            <a:p>
              <a:pPr algn="ctr"/>
              <a:r>
                <a:rPr lang="de-DE" sz="700" dirty="0" err="1">
                  <a:solidFill>
                    <a:schemeClr val="bg1"/>
                  </a:solidFill>
                </a:rPr>
                <a:t>WebRTC</a:t>
              </a:r>
              <a:endParaRPr lang="de-DE" sz="700" dirty="0">
                <a:solidFill>
                  <a:schemeClr val="bg1"/>
                </a:solidFill>
              </a:endParaRPr>
            </a:p>
          </p:txBody>
        </p:sp>
      </p:grpSp>
      <p:sp>
        <p:nvSpPr>
          <p:cNvPr id="42" name="Textfeld 41"/>
          <p:cNvSpPr txBox="1"/>
          <p:nvPr/>
        </p:nvSpPr>
        <p:spPr>
          <a:xfrm>
            <a:off x="4537629" y="3691089"/>
            <a:ext cx="1420369" cy="769441"/>
          </a:xfrm>
          <a:prstGeom prst="rect">
            <a:avLst/>
          </a:prstGeom>
          <a:noFill/>
        </p:spPr>
        <p:txBody>
          <a:bodyPr wrap="square" rtlCol="0">
            <a:spAutoFit/>
          </a:bodyPr>
          <a:lstStyle/>
          <a:p>
            <a:r>
              <a:rPr lang="de-DE" sz="1100" dirty="0"/>
              <a:t>80 (</a:t>
            </a:r>
            <a:r>
              <a:rPr lang="de-DE" sz="1100" dirty="0" err="1"/>
              <a:t>redirect</a:t>
            </a:r>
            <a:r>
              <a:rPr lang="de-DE" sz="1100" dirty="0"/>
              <a:t> </a:t>
            </a:r>
            <a:r>
              <a:rPr lang="de-DE" sz="1100" dirty="0" err="1"/>
              <a:t>only</a:t>
            </a:r>
            <a:r>
              <a:rPr lang="de-DE" sz="1100" dirty="0"/>
              <a:t>)</a:t>
            </a:r>
          </a:p>
          <a:p>
            <a:r>
              <a:rPr lang="de-DE" sz="1100" dirty="0"/>
              <a:t>8443</a:t>
            </a:r>
          </a:p>
          <a:p>
            <a:r>
              <a:rPr lang="de-DE" sz="1100" dirty="0"/>
              <a:t>1300</a:t>
            </a:r>
          </a:p>
          <a:p>
            <a:r>
              <a:rPr lang="de-DE" sz="1100" dirty="0"/>
              <a:t>636</a:t>
            </a:r>
          </a:p>
        </p:txBody>
      </p:sp>
      <p:sp>
        <p:nvSpPr>
          <p:cNvPr id="43" name="Textfeld 42"/>
          <p:cNvSpPr txBox="1"/>
          <p:nvPr/>
        </p:nvSpPr>
        <p:spPr>
          <a:xfrm>
            <a:off x="4880850" y="2697967"/>
            <a:ext cx="1095951" cy="276999"/>
          </a:xfrm>
          <a:prstGeom prst="rect">
            <a:avLst/>
          </a:prstGeom>
          <a:noFill/>
        </p:spPr>
        <p:txBody>
          <a:bodyPr wrap="square" rtlCol="0">
            <a:spAutoFit/>
          </a:bodyPr>
          <a:lstStyle/>
          <a:p>
            <a:r>
              <a:rPr lang="de-DE" sz="1200" b="1" dirty="0"/>
              <a:t>Public IP</a:t>
            </a:r>
          </a:p>
        </p:txBody>
      </p:sp>
      <p:graphicFrame>
        <p:nvGraphicFramePr>
          <p:cNvPr id="44" name="Tabelle 43"/>
          <p:cNvGraphicFramePr>
            <a:graphicFrameLocks noGrp="1"/>
          </p:cNvGraphicFramePr>
          <p:nvPr>
            <p:extLst>
              <p:ext uri="{D42A27DB-BD31-4B8C-83A1-F6EECF244321}">
                <p14:modId xmlns:p14="http://schemas.microsoft.com/office/powerpoint/2010/main" val="1222148848"/>
              </p:ext>
            </p:extLst>
          </p:nvPr>
        </p:nvGraphicFramePr>
        <p:xfrm>
          <a:off x="6932061" y="2691707"/>
          <a:ext cx="4220252" cy="962025"/>
        </p:xfrm>
        <a:graphic>
          <a:graphicData uri="http://schemas.openxmlformats.org/drawingml/2006/table">
            <a:tbl>
              <a:tblPr>
                <a:tableStyleId>{073A0DAA-6AF3-43AB-8588-CEC1D06C72B9}</a:tableStyleId>
              </a:tblPr>
              <a:tblGrid>
                <a:gridCol w="1322565">
                  <a:extLst>
                    <a:ext uri="{9D8B030D-6E8A-4147-A177-3AD203B41FA5}">
                      <a16:colId xmlns:a16="http://schemas.microsoft.com/office/drawing/2014/main" val="20000"/>
                    </a:ext>
                  </a:extLst>
                </a:gridCol>
                <a:gridCol w="1282327">
                  <a:extLst>
                    <a:ext uri="{9D8B030D-6E8A-4147-A177-3AD203B41FA5}">
                      <a16:colId xmlns:a16="http://schemas.microsoft.com/office/drawing/2014/main" val="20001"/>
                    </a:ext>
                  </a:extLst>
                </a:gridCol>
                <a:gridCol w="1615360">
                  <a:extLst>
                    <a:ext uri="{9D8B030D-6E8A-4147-A177-3AD203B41FA5}">
                      <a16:colId xmlns:a16="http://schemas.microsoft.com/office/drawing/2014/main" val="20002"/>
                    </a:ext>
                  </a:extLst>
                </a:gridCol>
              </a:tblGrid>
              <a:tr h="200025">
                <a:tc gridSpan="3">
                  <a:txBody>
                    <a:bodyPr/>
                    <a:lstStyle/>
                    <a:p>
                      <a:pPr algn="ctr" fontAlgn="ctr"/>
                      <a:r>
                        <a:rPr lang="de-DE" sz="1100" b="1" u="none" strike="noStrike" dirty="0" err="1">
                          <a:effectLst/>
                        </a:rPr>
                        <a:t>Forwarding</a:t>
                      </a:r>
                      <a:r>
                        <a:rPr lang="de-DE" sz="1100" b="1" u="none" strike="noStrike" dirty="0">
                          <a:effectLst/>
                        </a:rPr>
                        <a:t> Public IP </a:t>
                      </a:r>
                      <a:r>
                        <a:rPr lang="de-DE" sz="1100" b="1" u="none" strike="noStrike" dirty="0" err="1">
                          <a:effectLst/>
                        </a:rPr>
                        <a:t>Addresses</a:t>
                      </a:r>
                      <a:endParaRPr lang="de-DE"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190500">
                <a:tc>
                  <a:txBody>
                    <a:bodyPr/>
                    <a:lstStyle/>
                    <a:p>
                      <a:pPr algn="l" fontAlgn="ctr"/>
                      <a:r>
                        <a:rPr lang="de-DE" sz="1100" b="1" u="none" strike="noStrike" dirty="0">
                          <a:effectLst/>
                        </a:rPr>
                        <a:t>From </a:t>
                      </a:r>
                      <a:endParaRPr lang="de-DE"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de-DE" sz="1100" b="1" i="0" u="none" strike="noStrike" dirty="0" err="1">
                          <a:solidFill>
                            <a:srgbClr val="000000"/>
                          </a:solidFill>
                          <a:effectLst/>
                          <a:latin typeface="Calibri" panose="020F0502020204030204" pitchFamily="34" charset="0"/>
                        </a:rPr>
                        <a:t>To</a:t>
                      </a:r>
                      <a:endParaRPr lang="de-DE"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err="1">
                          <a:effectLst/>
                        </a:rPr>
                        <a:t>Remark</a:t>
                      </a:r>
                      <a:endParaRPr lang="de-DE"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190500">
                <a:tc>
                  <a:txBody>
                    <a:bodyPr/>
                    <a:lstStyle/>
                    <a:p>
                      <a:pPr algn="l" fontAlgn="ctr"/>
                      <a:r>
                        <a:rPr lang="de-DE" sz="1000" b="1" u="none" strike="noStrike" dirty="0">
                          <a:solidFill>
                            <a:srgbClr val="FF0000"/>
                          </a:solidFill>
                          <a:effectLst/>
                          <a:latin typeface="+mn-lt"/>
                        </a:rPr>
                        <a:t>Public IP 1</a:t>
                      </a:r>
                      <a:endParaRPr lang="de-DE" sz="1000" b="1" i="0" u="none" strike="noStrike" dirty="0">
                        <a:solidFill>
                          <a:srgbClr val="FF0000"/>
                        </a:solidFill>
                        <a:effectLst/>
                        <a:latin typeface="+mn-lt"/>
                      </a:endParaRPr>
                    </a:p>
                  </a:txBody>
                  <a:tcPr marL="9525" marR="9525" marT="9525" marB="0" anchor="ctr">
                    <a:solidFill>
                      <a:schemeClr val="accent1">
                        <a:lumMod val="60000"/>
                        <a:lumOff val="40000"/>
                      </a:schemeClr>
                    </a:solidFill>
                  </a:tcPr>
                </a:tc>
                <a:tc>
                  <a:txBody>
                    <a:bodyPr/>
                    <a:lstStyle/>
                    <a:p>
                      <a:pPr algn="l" fontAlgn="ctr"/>
                      <a:r>
                        <a:rPr lang="de-DE" sz="1000" b="0" i="0" u="none" strike="noStrike" dirty="0" err="1">
                          <a:solidFill>
                            <a:srgbClr val="000000"/>
                          </a:solidFill>
                          <a:effectLst/>
                          <a:latin typeface="+mn-lt"/>
                        </a:rPr>
                        <a:t>x.x.x.x</a:t>
                      </a:r>
                      <a:endParaRPr lang="de-DE" sz="10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tc>
                  <a:txBody>
                    <a:bodyPr/>
                    <a:lstStyle/>
                    <a:p>
                      <a:pPr algn="l" fontAlgn="ctr"/>
                      <a:r>
                        <a:rPr lang="de-DE" sz="1000" u="none" strike="noStrike" dirty="0">
                          <a:effectLst/>
                          <a:latin typeface="+mn-lt"/>
                        </a:rPr>
                        <a:t>Reverse Proxy</a:t>
                      </a:r>
                      <a:endParaRPr lang="de-DE" sz="10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2"/>
                  </a:ext>
                </a:extLst>
              </a:tr>
              <a:tr h="190500">
                <a:tc>
                  <a:txBody>
                    <a:bodyPr/>
                    <a:lstStyle/>
                    <a:p>
                      <a:pPr algn="l" fontAlgn="ctr"/>
                      <a:r>
                        <a:rPr lang="de-DE" sz="1000" b="1" u="none" strike="noStrike" dirty="0">
                          <a:solidFill>
                            <a:srgbClr val="FF0000"/>
                          </a:solidFill>
                          <a:effectLst/>
                          <a:latin typeface="+mn-lt"/>
                        </a:rPr>
                        <a:t>Public IP 2</a:t>
                      </a:r>
                      <a:endParaRPr lang="de-DE" sz="10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tc>
                  <a:txBody>
                    <a:bodyPr/>
                    <a:lstStyle/>
                    <a:p>
                      <a:pPr algn="l" fontAlgn="ctr"/>
                      <a:r>
                        <a:rPr lang="de-DE" sz="1000" b="0" i="0" u="none" strike="noStrike" dirty="0" err="1">
                          <a:solidFill>
                            <a:srgbClr val="000000"/>
                          </a:solidFill>
                          <a:effectLst/>
                          <a:latin typeface="+mn-lt"/>
                        </a:rPr>
                        <a:t>x.x.x.x</a:t>
                      </a:r>
                      <a:endParaRPr lang="de-DE" sz="10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tc>
                  <a:txBody>
                    <a:bodyPr/>
                    <a:lstStyle/>
                    <a:p>
                      <a:pPr algn="l" fontAlgn="ctr"/>
                      <a:r>
                        <a:rPr lang="de-DE" sz="1000" b="0" i="0" u="none" strike="noStrike" dirty="0">
                          <a:solidFill>
                            <a:srgbClr val="000000"/>
                          </a:solidFill>
                          <a:effectLst/>
                          <a:latin typeface="+mn-lt"/>
                        </a:rPr>
                        <a:t>TURN Server 1</a:t>
                      </a:r>
                    </a:p>
                  </a:txBody>
                  <a:tcPr marL="9525" marR="9525" marT="9525" marB="0" anchor="ctr">
                    <a:solidFill>
                      <a:schemeClr val="accent1">
                        <a:lumMod val="60000"/>
                        <a:lumOff val="40000"/>
                      </a:schemeClr>
                    </a:solidFill>
                  </a:tcPr>
                </a:tc>
                <a:extLst>
                  <a:ext uri="{0D108BD9-81ED-4DB2-BD59-A6C34878D82A}">
                    <a16:rowId xmlns:a16="http://schemas.microsoft.com/office/drawing/2014/main" val="10003"/>
                  </a:ext>
                </a:extLst>
              </a:tr>
              <a:tr h="190500">
                <a:tc>
                  <a:txBody>
                    <a:bodyPr/>
                    <a:lstStyle/>
                    <a:p>
                      <a:pPr algn="l" fontAlgn="ctr"/>
                      <a:r>
                        <a:rPr lang="de-DE" sz="1000" b="1" u="none" strike="noStrike" dirty="0">
                          <a:solidFill>
                            <a:srgbClr val="FF0000"/>
                          </a:solidFill>
                          <a:effectLst/>
                          <a:latin typeface="+mn-lt"/>
                        </a:rPr>
                        <a:t>Public IP 3</a:t>
                      </a:r>
                      <a:endParaRPr lang="de-DE" sz="10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tc>
                  <a:txBody>
                    <a:bodyPr/>
                    <a:lstStyle/>
                    <a:p>
                      <a:pPr algn="l" fontAlgn="ctr"/>
                      <a:r>
                        <a:rPr lang="de-DE" sz="1000" b="0" i="0" u="none" strike="noStrike" dirty="0" err="1">
                          <a:solidFill>
                            <a:srgbClr val="000000"/>
                          </a:solidFill>
                          <a:effectLst/>
                          <a:latin typeface="+mn-lt"/>
                        </a:rPr>
                        <a:t>x.x.x.x</a:t>
                      </a:r>
                      <a:endParaRPr lang="de-DE" sz="10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000" b="0" i="0" u="none" strike="noStrike" dirty="0">
                          <a:solidFill>
                            <a:srgbClr val="000000"/>
                          </a:solidFill>
                          <a:effectLst/>
                          <a:latin typeface="+mn-lt"/>
                        </a:rPr>
                        <a:t>TURN Server 2</a:t>
                      </a:r>
                    </a:p>
                  </a:txBody>
                  <a:tcPr marL="9525" marR="9525" marT="9525" marB="0" anchor="ctr">
                    <a:solidFill>
                      <a:schemeClr val="accent1">
                        <a:lumMod val="60000"/>
                        <a:lumOff val="40000"/>
                      </a:schemeClr>
                    </a:solidFill>
                  </a:tcPr>
                </a:tc>
                <a:extLst>
                  <a:ext uri="{0D108BD9-81ED-4DB2-BD59-A6C34878D82A}">
                    <a16:rowId xmlns:a16="http://schemas.microsoft.com/office/drawing/2014/main" val="10004"/>
                  </a:ext>
                </a:extLst>
              </a:tr>
            </a:tbl>
          </a:graphicData>
        </a:graphic>
      </p:graphicFrame>
      <p:graphicFrame>
        <p:nvGraphicFramePr>
          <p:cNvPr id="45" name="Tabelle 44"/>
          <p:cNvGraphicFramePr>
            <a:graphicFrameLocks noGrp="1"/>
          </p:cNvGraphicFramePr>
          <p:nvPr>
            <p:extLst>
              <p:ext uri="{D42A27DB-BD31-4B8C-83A1-F6EECF244321}">
                <p14:modId xmlns:p14="http://schemas.microsoft.com/office/powerpoint/2010/main" val="2164697772"/>
              </p:ext>
            </p:extLst>
          </p:nvPr>
        </p:nvGraphicFramePr>
        <p:xfrm>
          <a:off x="6932061" y="3777659"/>
          <a:ext cx="4726349" cy="2080260"/>
        </p:xfrm>
        <a:graphic>
          <a:graphicData uri="http://schemas.openxmlformats.org/drawingml/2006/table">
            <a:tbl>
              <a:tblPr>
                <a:tableStyleId>{073A0DAA-6AF3-43AB-8588-CEC1D06C72B9}</a:tableStyleId>
              </a:tblPr>
              <a:tblGrid>
                <a:gridCol w="1784806">
                  <a:extLst>
                    <a:ext uri="{9D8B030D-6E8A-4147-A177-3AD203B41FA5}">
                      <a16:colId xmlns:a16="http://schemas.microsoft.com/office/drawing/2014/main" val="20000"/>
                    </a:ext>
                  </a:extLst>
                </a:gridCol>
                <a:gridCol w="881525">
                  <a:extLst>
                    <a:ext uri="{9D8B030D-6E8A-4147-A177-3AD203B41FA5}">
                      <a16:colId xmlns:a16="http://schemas.microsoft.com/office/drawing/2014/main" val="20001"/>
                    </a:ext>
                  </a:extLst>
                </a:gridCol>
                <a:gridCol w="2060018">
                  <a:extLst>
                    <a:ext uri="{9D8B030D-6E8A-4147-A177-3AD203B41FA5}">
                      <a16:colId xmlns:a16="http://schemas.microsoft.com/office/drawing/2014/main" val="20002"/>
                    </a:ext>
                  </a:extLst>
                </a:gridCol>
              </a:tblGrid>
              <a:tr h="200025">
                <a:tc gridSpan="3">
                  <a:txBody>
                    <a:bodyPr/>
                    <a:lstStyle/>
                    <a:p>
                      <a:pPr algn="ctr" fontAlgn="ctr"/>
                      <a:r>
                        <a:rPr lang="de-DE" sz="1100" b="1" u="none" strike="noStrike" dirty="0">
                          <a:effectLst/>
                        </a:rPr>
                        <a:t>DNS </a:t>
                      </a:r>
                      <a:r>
                        <a:rPr lang="de-DE" sz="1100" b="1" u="none" strike="noStrike" dirty="0" err="1">
                          <a:effectLst/>
                        </a:rPr>
                        <a:t>Names</a:t>
                      </a:r>
                      <a:endParaRPr lang="de-DE"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190500">
                <a:tc gridSpan="3">
                  <a:txBody>
                    <a:bodyPr/>
                    <a:lstStyle/>
                    <a:p>
                      <a:pPr algn="l" fontAlgn="ctr"/>
                      <a:r>
                        <a:rPr lang="de-DE" sz="1100" b="1" i="0" u="none" strike="noStrike" dirty="0">
                          <a:solidFill>
                            <a:srgbClr val="000000"/>
                          </a:solidFill>
                          <a:effectLst/>
                          <a:latin typeface="Calibri" panose="020F0502020204030204" pitchFamily="34" charset="0"/>
                        </a:rPr>
                        <a:t>*.ucc.company.com  </a:t>
                      </a:r>
                      <a:r>
                        <a:rPr lang="de-DE" sz="1200" b="1" i="0" u="none" strike="noStrike" dirty="0">
                          <a:solidFill>
                            <a:srgbClr val="FF0000"/>
                          </a:solidFill>
                          <a:effectLst/>
                          <a:latin typeface="Calibri" panose="020F0502020204030204" pitchFamily="34" charset="0"/>
                        </a:rPr>
                        <a:t>Wildcard </a:t>
                      </a:r>
                      <a:r>
                        <a:rPr lang="de-DE" sz="1200" b="1" i="0" u="none" strike="noStrike" dirty="0" err="1">
                          <a:solidFill>
                            <a:srgbClr val="FF0000"/>
                          </a:solidFill>
                          <a:effectLst/>
                          <a:latin typeface="Calibri" panose="020F0502020204030204" pitchFamily="34" charset="0"/>
                        </a:rPr>
                        <a:t>Certificate</a:t>
                      </a:r>
                      <a:endParaRPr lang="de-DE" sz="1600" b="1" i="0" u="none" strike="noStrike" dirty="0">
                        <a:solidFill>
                          <a:srgbClr val="FF0000"/>
                        </a:solidFill>
                        <a:effectLst/>
                        <a:latin typeface="Calibri" panose="020F0502020204030204" pitchFamily="34" charset="0"/>
                      </a:endParaRPr>
                    </a:p>
                    <a:p>
                      <a:pPr algn="l" fontAlgn="ctr"/>
                      <a:r>
                        <a:rPr lang="en-US" sz="1100" b="1" i="0" u="none" strike="noStrike" dirty="0">
                          <a:solidFill>
                            <a:srgbClr val="FF0000"/>
                          </a:solidFill>
                          <a:effectLst/>
                          <a:latin typeface="Calibri" panose="020F0502020204030204" pitchFamily="34" charset="0"/>
                        </a:rPr>
                        <a:t>If "ucc.company.com" is also to be resolved, a multi-domain certificate is required!</a:t>
                      </a:r>
                      <a:endParaRPr lang="de-DE" sz="1100" b="1" i="0" u="none" strike="noStrike" dirty="0">
                        <a:solidFill>
                          <a:srgbClr val="FF0000"/>
                        </a:solidFill>
                        <a:effectLst/>
                        <a:latin typeface="Calibri" panose="020F0502020204030204" pitchFamily="34" charset="0"/>
                      </a:endParaRPr>
                    </a:p>
                  </a:txBody>
                  <a:tcPr marL="9525" marR="9525" marT="9525" marB="0" anchor="ctr"/>
                </a:tc>
                <a:tc hMerge="1">
                  <a:txBody>
                    <a:bodyPr/>
                    <a:lstStyle/>
                    <a:p>
                      <a:pPr algn="l" fontAlgn="ctr"/>
                      <a:endParaRPr lang="de-DE"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de-DE"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190500">
                <a:tc>
                  <a:txBody>
                    <a:bodyPr/>
                    <a:lstStyle/>
                    <a:p>
                      <a:pPr algn="l" fontAlgn="ctr"/>
                      <a:r>
                        <a:rPr lang="de-DE" sz="1100" b="1" u="none" strike="noStrike" dirty="0">
                          <a:effectLst/>
                        </a:rPr>
                        <a:t>Name</a:t>
                      </a:r>
                      <a:endParaRPr lang="de-DE"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a:effectLst/>
                        </a:rPr>
                        <a:t>DNS</a:t>
                      </a:r>
                      <a:r>
                        <a:rPr lang="de-DE" sz="1100" b="1" u="none" strike="noStrike" baseline="0" dirty="0">
                          <a:effectLst/>
                        </a:rPr>
                        <a:t> Intern</a:t>
                      </a:r>
                      <a:endParaRPr lang="de-DE"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a:effectLst/>
                        </a:rPr>
                        <a:t>DNS</a:t>
                      </a:r>
                      <a:r>
                        <a:rPr lang="de-DE" sz="1100" b="1" u="none" strike="noStrike" baseline="0" dirty="0">
                          <a:effectLst/>
                        </a:rPr>
                        <a:t> Extern</a:t>
                      </a:r>
                      <a:endParaRPr lang="de-DE"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r h="190500">
                <a:tc>
                  <a:txBody>
                    <a:bodyPr/>
                    <a:lstStyle/>
                    <a:p>
                      <a:pPr algn="l" fontAlgn="ctr"/>
                      <a:r>
                        <a:rPr lang="de-DE" sz="1000" b="0" i="0" u="none" strike="noStrike" dirty="0">
                          <a:solidFill>
                            <a:schemeClr val="dk1"/>
                          </a:solidFill>
                          <a:effectLst/>
                          <a:latin typeface="+mn-lt"/>
                        </a:rPr>
                        <a:t>pbx.ucc.company.com</a:t>
                      </a:r>
                      <a:endParaRPr lang="de-DE" sz="10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tc>
                  <a:txBody>
                    <a:bodyPr/>
                    <a:lstStyle/>
                    <a:p>
                      <a:pPr algn="l" fontAlgn="ctr"/>
                      <a:r>
                        <a:rPr lang="de-DE" sz="1000" b="0" i="0" u="none" strike="noStrike" dirty="0">
                          <a:solidFill>
                            <a:srgbClr val="000000"/>
                          </a:solidFill>
                          <a:effectLst/>
                          <a:latin typeface="+mn-lt"/>
                        </a:rPr>
                        <a:t>Master PBX</a:t>
                      </a:r>
                    </a:p>
                  </a:txBody>
                  <a:tcPr marL="9525" marR="9525" marT="9525" marB="0" anchor="ctr">
                    <a:solidFill>
                      <a:schemeClr val="accent1">
                        <a:lumMod val="60000"/>
                        <a:lumOff val="40000"/>
                      </a:schemeClr>
                    </a:solidFill>
                  </a:tcPr>
                </a:tc>
                <a:tc>
                  <a:txBody>
                    <a:bodyPr/>
                    <a:lstStyle/>
                    <a:p>
                      <a:pPr algn="l" fontAlgn="ctr"/>
                      <a:r>
                        <a:rPr lang="de-DE" sz="1000" u="none" strike="noStrike" dirty="0">
                          <a:effectLst/>
                          <a:latin typeface="+mn-lt"/>
                        </a:rPr>
                        <a:t>Reverse Proxy</a:t>
                      </a:r>
                      <a:endParaRPr lang="de-DE" sz="10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3"/>
                  </a:ext>
                </a:extLst>
              </a:tr>
              <a:tr h="1905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000" b="0" i="0" u="none" strike="noStrike" dirty="0">
                          <a:solidFill>
                            <a:schemeClr val="dk1"/>
                          </a:solidFill>
                          <a:effectLst/>
                          <a:latin typeface="+mn-lt"/>
                        </a:rPr>
                        <a:t>apps.ucc.company.com</a:t>
                      </a:r>
                      <a:endParaRPr lang="de-DE" sz="10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tc>
                  <a:txBody>
                    <a:bodyPr/>
                    <a:lstStyle/>
                    <a:p>
                      <a:pPr algn="l" fontAlgn="ctr"/>
                      <a:r>
                        <a:rPr lang="de-DE" sz="1000" b="0" i="0" u="none" strike="noStrike" dirty="0">
                          <a:solidFill>
                            <a:srgbClr val="000000"/>
                          </a:solidFill>
                          <a:effectLst/>
                          <a:latin typeface="+mn-lt"/>
                        </a:rPr>
                        <a:t>AP</a:t>
                      </a:r>
                    </a:p>
                  </a:txBody>
                  <a:tcPr marL="9525" marR="9525" marT="9525" marB="0" anchor="ctr">
                    <a:solidFill>
                      <a:schemeClr val="accent1">
                        <a:lumMod val="60000"/>
                        <a:lumOff val="40000"/>
                      </a:schemeClr>
                    </a:solidFill>
                  </a:tcPr>
                </a:tc>
                <a:tc>
                  <a:txBody>
                    <a:bodyPr/>
                    <a:lstStyle/>
                    <a:p>
                      <a:pPr algn="l" fontAlgn="ctr"/>
                      <a:r>
                        <a:rPr lang="de-DE" sz="1000" u="none" strike="noStrike" dirty="0">
                          <a:effectLst/>
                          <a:latin typeface="+mn-lt"/>
                        </a:rPr>
                        <a:t>Reverse Proxy</a:t>
                      </a:r>
                      <a:endParaRPr lang="de-DE" sz="10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4"/>
                  </a:ext>
                </a:extLst>
              </a:tr>
              <a:tr h="190500">
                <a:tc>
                  <a:txBody>
                    <a:bodyPr/>
                    <a:lstStyle/>
                    <a:p>
                      <a:pPr algn="l" fontAlgn="ctr"/>
                      <a:r>
                        <a:rPr lang="de-DE" sz="1000" b="0" i="0" u="none" strike="noStrike" dirty="0">
                          <a:solidFill>
                            <a:schemeClr val="dk1"/>
                          </a:solidFill>
                          <a:effectLst/>
                          <a:latin typeface="+mn-lt"/>
                        </a:rPr>
                        <a:t>turn.ucc.company.com</a:t>
                      </a:r>
                      <a:endParaRPr lang="de-DE" sz="10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tc>
                  <a:txBody>
                    <a:bodyPr/>
                    <a:lstStyle/>
                    <a:p>
                      <a:pPr algn="l" fontAlgn="ctr"/>
                      <a:r>
                        <a:rPr lang="de-DE" sz="1000" u="none" strike="noStrike" dirty="0">
                          <a:effectLst/>
                          <a:latin typeface="+mn-lt"/>
                        </a:rPr>
                        <a:t>TURN 1</a:t>
                      </a:r>
                    </a:p>
                    <a:p>
                      <a:pPr marL="0" marR="0" lvl="0" indent="0" algn="l" defTabSz="914400" rtl="0" eaLnBrk="1" fontAlgn="ctr" latinLnBrk="0" hangingPunct="1">
                        <a:lnSpc>
                          <a:spcPct val="100000"/>
                        </a:lnSpc>
                        <a:spcBef>
                          <a:spcPts val="0"/>
                        </a:spcBef>
                        <a:spcAft>
                          <a:spcPts val="0"/>
                        </a:spcAft>
                        <a:buClrTx/>
                        <a:buSzTx/>
                        <a:buFontTx/>
                        <a:buNone/>
                        <a:tabLst/>
                        <a:defRPr/>
                      </a:pPr>
                      <a:r>
                        <a:rPr lang="de-DE" sz="1000" b="0" i="0" u="none" strike="noStrike" dirty="0">
                          <a:solidFill>
                            <a:srgbClr val="000000"/>
                          </a:solidFill>
                          <a:effectLst/>
                          <a:latin typeface="+mn-lt"/>
                        </a:rPr>
                        <a:t>TURN 2</a:t>
                      </a:r>
                    </a:p>
                  </a:txBody>
                  <a:tcPr marL="9525" marR="9525" marT="9525" marB="0" anchor="ctr">
                    <a:solidFill>
                      <a:schemeClr val="accent1">
                        <a:lumMod val="60000"/>
                        <a:lumOff val="40000"/>
                      </a:schemeClr>
                    </a:solidFill>
                  </a:tcPr>
                </a:tc>
                <a:tc>
                  <a:txBody>
                    <a:bodyPr/>
                    <a:lstStyle/>
                    <a:p>
                      <a:pPr algn="l" fontAlgn="ctr"/>
                      <a:r>
                        <a:rPr lang="de-DE" sz="1000" u="none" strike="noStrike" dirty="0">
                          <a:effectLst/>
                          <a:latin typeface="+mn-lt"/>
                        </a:rPr>
                        <a:t>TURN 1</a:t>
                      </a:r>
                    </a:p>
                    <a:p>
                      <a:pPr marL="0" marR="0" lvl="0" indent="0" algn="l" defTabSz="914400" rtl="0" eaLnBrk="1" fontAlgn="ctr" latinLnBrk="0" hangingPunct="1">
                        <a:lnSpc>
                          <a:spcPct val="100000"/>
                        </a:lnSpc>
                        <a:spcBef>
                          <a:spcPts val="0"/>
                        </a:spcBef>
                        <a:spcAft>
                          <a:spcPts val="0"/>
                        </a:spcAft>
                        <a:buClrTx/>
                        <a:buSzTx/>
                        <a:buFontTx/>
                        <a:buNone/>
                        <a:tabLst/>
                        <a:defRPr/>
                      </a:pPr>
                      <a:r>
                        <a:rPr lang="de-DE" sz="1000" b="0" i="0" u="none" strike="noStrike" dirty="0">
                          <a:solidFill>
                            <a:srgbClr val="000000"/>
                          </a:solidFill>
                          <a:effectLst/>
                          <a:latin typeface="+mn-lt"/>
                        </a:rPr>
                        <a:t>TURN 2</a:t>
                      </a:r>
                    </a:p>
                  </a:txBody>
                  <a:tcPr marL="9525" marR="9525" marT="9525" marB="0" anchor="ctr">
                    <a:solidFill>
                      <a:schemeClr val="accent1">
                        <a:lumMod val="60000"/>
                        <a:lumOff val="40000"/>
                      </a:schemeClr>
                    </a:solidFill>
                  </a:tcPr>
                </a:tc>
                <a:extLst>
                  <a:ext uri="{0D108BD9-81ED-4DB2-BD59-A6C34878D82A}">
                    <a16:rowId xmlns:a16="http://schemas.microsoft.com/office/drawing/2014/main" val="10005"/>
                  </a:ext>
                </a:extLst>
              </a:tr>
              <a:tr h="190500">
                <a:tc>
                  <a:txBody>
                    <a:bodyPr/>
                    <a:lstStyle/>
                    <a:p>
                      <a:pPr algn="l" fontAlgn="ctr"/>
                      <a:r>
                        <a:rPr lang="de-DE" sz="1000" b="0" i="0" u="none" strike="noStrike" dirty="0">
                          <a:solidFill>
                            <a:schemeClr val="dk1"/>
                          </a:solidFill>
                          <a:effectLst/>
                          <a:latin typeface="+mn-lt"/>
                        </a:rPr>
                        <a:t>client.ucc.company.com</a:t>
                      </a:r>
                    </a:p>
                    <a:p>
                      <a:pPr algn="l" fontAlgn="ctr"/>
                      <a:r>
                        <a:rPr lang="de-DE" sz="1000" b="0" i="0" u="none" strike="noStrike" dirty="0" err="1">
                          <a:solidFill>
                            <a:schemeClr val="dk1"/>
                          </a:solidFill>
                          <a:effectLst/>
                          <a:latin typeface="+mn-lt"/>
                        </a:rPr>
                        <a:t>or</a:t>
                      </a:r>
                      <a:endParaRPr lang="de-DE" sz="1000" b="0" i="0" u="none" strike="noStrike" dirty="0">
                        <a:solidFill>
                          <a:schemeClr val="dk1"/>
                        </a:solidFill>
                        <a:effectLst/>
                        <a:latin typeface="+mn-lt"/>
                      </a:endParaRPr>
                    </a:p>
                    <a:p>
                      <a:pPr algn="l" fontAlgn="ctr"/>
                      <a:r>
                        <a:rPr lang="de-DE" sz="1000" b="0" i="0" u="none" strike="noStrike" dirty="0">
                          <a:solidFill>
                            <a:srgbClr val="000000"/>
                          </a:solidFill>
                          <a:effectLst/>
                          <a:latin typeface="+mn-lt"/>
                        </a:rPr>
                        <a:t>ucc.company.com</a:t>
                      </a:r>
                    </a:p>
                  </a:txBody>
                  <a:tcPr marL="9525" marR="9525" marT="9525" marB="0" anchor="ctr">
                    <a:solidFill>
                      <a:schemeClr val="accent1">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000" b="0" i="0" u="none" strike="noStrike" dirty="0">
                          <a:solidFill>
                            <a:srgbClr val="000000"/>
                          </a:solidFill>
                          <a:effectLst/>
                          <a:latin typeface="+mn-lt"/>
                        </a:rPr>
                        <a:t>Conference Website</a:t>
                      </a:r>
                    </a:p>
                  </a:txBody>
                  <a:tcPr marL="9525" marR="9525" marT="9525" marB="0" anchor="ctr">
                    <a:solidFill>
                      <a:schemeClr val="accent1">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000" u="none" strike="noStrike" dirty="0">
                          <a:effectLst/>
                          <a:latin typeface="+mn-lt"/>
                        </a:rPr>
                        <a:t>Reverse Proxy</a:t>
                      </a:r>
                      <a:endParaRPr lang="de-DE" sz="1000" b="0" i="0" u="none" strike="noStrike" dirty="0">
                        <a:solidFill>
                          <a:srgbClr val="000000"/>
                        </a:solidFill>
                        <a:effectLst/>
                        <a:latin typeface="+mn-lt"/>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0006"/>
                  </a:ext>
                </a:extLst>
              </a:tr>
            </a:tbl>
          </a:graphicData>
        </a:graphic>
      </p:graphicFrame>
      <p:sp>
        <p:nvSpPr>
          <p:cNvPr id="40" name="Rechteck 39">
            <a:extLst>
              <a:ext uri="{FF2B5EF4-FFF2-40B4-BE49-F238E27FC236}">
                <a16:creationId xmlns:a16="http://schemas.microsoft.com/office/drawing/2014/main" id="{22271A41-C880-4E52-ACE9-FACE457AA64B}"/>
              </a:ext>
            </a:extLst>
          </p:cNvPr>
          <p:cNvSpPr/>
          <p:nvPr/>
        </p:nvSpPr>
        <p:spPr>
          <a:xfrm>
            <a:off x="1733828" y="3151609"/>
            <a:ext cx="1177032" cy="846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a:t>IP3011</a:t>
            </a:r>
          </a:p>
        </p:txBody>
      </p:sp>
      <p:sp>
        <p:nvSpPr>
          <p:cNvPr id="46" name="Rechteck 45">
            <a:extLst>
              <a:ext uri="{FF2B5EF4-FFF2-40B4-BE49-F238E27FC236}">
                <a16:creationId xmlns:a16="http://schemas.microsoft.com/office/drawing/2014/main" id="{56B9E127-D069-40F1-AC39-EBB9AACC6C44}"/>
              </a:ext>
            </a:extLst>
          </p:cNvPr>
          <p:cNvSpPr/>
          <p:nvPr/>
        </p:nvSpPr>
        <p:spPr>
          <a:xfrm>
            <a:off x="1823461" y="3416956"/>
            <a:ext cx="972713" cy="3607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de-DE" sz="1000" dirty="0"/>
              <a:t>DSP Channels </a:t>
            </a:r>
            <a:r>
              <a:rPr lang="de-DE" sz="1000" dirty="0" err="1"/>
              <a:t>for</a:t>
            </a:r>
            <a:r>
              <a:rPr lang="de-DE" sz="1000" dirty="0"/>
              <a:t> </a:t>
            </a:r>
            <a:r>
              <a:rPr lang="de-DE" sz="1000" dirty="0" err="1"/>
              <a:t>Conf</a:t>
            </a:r>
            <a:r>
              <a:rPr lang="de-DE" sz="1000" dirty="0"/>
              <a:t>.</a:t>
            </a:r>
          </a:p>
        </p:txBody>
      </p:sp>
      <p:sp>
        <p:nvSpPr>
          <p:cNvPr id="48" name="Textfeld 47"/>
          <p:cNvSpPr txBox="1"/>
          <p:nvPr/>
        </p:nvSpPr>
        <p:spPr>
          <a:xfrm>
            <a:off x="1786755" y="2966984"/>
            <a:ext cx="1124106" cy="138499"/>
          </a:xfrm>
          <a:prstGeom prst="rect">
            <a:avLst/>
          </a:prstGeom>
          <a:noFill/>
        </p:spPr>
        <p:txBody>
          <a:bodyPr wrap="square" lIns="0" tIns="0" rIns="36000" bIns="0" rtlCol="0" anchor="ctr" anchorCtr="0">
            <a:spAutoFit/>
          </a:bodyPr>
          <a:lstStyle/>
          <a:p>
            <a:pPr algn="r"/>
            <a:r>
              <a:rPr lang="de-DE" sz="900" dirty="0">
                <a:solidFill>
                  <a:schemeClr val="bg1"/>
                </a:solidFill>
              </a:rPr>
              <a:t>999.999.999.999/32</a:t>
            </a:r>
          </a:p>
        </p:txBody>
      </p:sp>
      <p:sp>
        <p:nvSpPr>
          <p:cNvPr id="49" name="Textfeld 48"/>
          <p:cNvSpPr txBox="1"/>
          <p:nvPr/>
        </p:nvSpPr>
        <p:spPr>
          <a:xfrm>
            <a:off x="1816902" y="3855558"/>
            <a:ext cx="1093958" cy="138499"/>
          </a:xfrm>
          <a:prstGeom prst="rect">
            <a:avLst/>
          </a:prstGeom>
          <a:noFill/>
        </p:spPr>
        <p:txBody>
          <a:bodyPr wrap="square" lIns="0" tIns="0" rIns="36000" bIns="0" rtlCol="0" anchor="ctr" anchorCtr="0">
            <a:spAutoFit/>
          </a:bodyPr>
          <a:lstStyle/>
          <a:p>
            <a:pPr algn="r"/>
            <a:r>
              <a:rPr lang="de-DE" sz="900" dirty="0">
                <a:solidFill>
                  <a:schemeClr val="bg1"/>
                </a:solidFill>
              </a:rPr>
              <a:t>999.999.999.999/32</a:t>
            </a:r>
          </a:p>
        </p:txBody>
      </p:sp>
      <p:grpSp>
        <p:nvGrpSpPr>
          <p:cNvPr id="25" name="Gruppieren 24">
            <a:extLst>
              <a:ext uri="{FF2B5EF4-FFF2-40B4-BE49-F238E27FC236}">
                <a16:creationId xmlns:a16="http://schemas.microsoft.com/office/drawing/2014/main" id="{B418E196-88B2-47E9-8DD0-A443F327AC5A}"/>
              </a:ext>
            </a:extLst>
          </p:cNvPr>
          <p:cNvGrpSpPr/>
          <p:nvPr/>
        </p:nvGrpSpPr>
        <p:grpSpPr>
          <a:xfrm>
            <a:off x="1216883" y="5687332"/>
            <a:ext cx="484890" cy="415498"/>
            <a:chOff x="8026401" y="4772845"/>
            <a:chExt cx="745124" cy="634778"/>
          </a:xfrm>
        </p:grpSpPr>
        <p:pic>
          <p:nvPicPr>
            <p:cNvPr id="26" name="Picture 3">
              <a:extLst>
                <a:ext uri="{FF2B5EF4-FFF2-40B4-BE49-F238E27FC236}">
                  <a16:creationId xmlns:a16="http://schemas.microsoft.com/office/drawing/2014/main" id="{4783133B-0596-4BF0-889B-183A908DEC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26401" y="4779818"/>
              <a:ext cx="745124" cy="5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feld 129">
              <a:extLst>
                <a:ext uri="{FF2B5EF4-FFF2-40B4-BE49-F238E27FC236}">
                  <a16:creationId xmlns:a16="http://schemas.microsoft.com/office/drawing/2014/main" id="{78DFAFF6-D280-44DE-85E2-F1BFC3607B25}"/>
                </a:ext>
              </a:extLst>
            </p:cNvPr>
            <p:cNvSpPr txBox="1"/>
            <p:nvPr/>
          </p:nvSpPr>
          <p:spPr>
            <a:xfrm>
              <a:off x="8049490" y="4772845"/>
              <a:ext cx="698943" cy="634778"/>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700" dirty="0">
                  <a:solidFill>
                    <a:schemeClr val="bg1"/>
                  </a:solidFill>
                </a:rPr>
                <a:t>Apps</a:t>
              </a:r>
            </a:p>
            <a:p>
              <a:pPr algn="ctr"/>
              <a:r>
                <a:rPr lang="de-DE" sz="700" dirty="0" err="1">
                  <a:solidFill>
                    <a:schemeClr val="bg1"/>
                  </a:solidFill>
                </a:rPr>
                <a:t>WebRTC</a:t>
              </a:r>
              <a:endParaRPr lang="de-DE" sz="700" dirty="0">
                <a:solidFill>
                  <a:schemeClr val="bg1"/>
                </a:solidFill>
              </a:endParaRPr>
            </a:p>
          </p:txBody>
        </p:sp>
      </p:grpSp>
      <p:sp>
        <p:nvSpPr>
          <p:cNvPr id="50" name="Rechteck: abgerundete Ecken 18">
            <a:extLst>
              <a:ext uri="{FF2B5EF4-FFF2-40B4-BE49-F238E27FC236}">
                <a16:creationId xmlns:a16="http://schemas.microsoft.com/office/drawing/2014/main" id="{55AD0399-90E3-4127-9F8B-D1AC460EAFDE}"/>
              </a:ext>
            </a:extLst>
          </p:cNvPr>
          <p:cNvSpPr/>
          <p:nvPr/>
        </p:nvSpPr>
        <p:spPr>
          <a:xfrm>
            <a:off x="3229559" y="3301206"/>
            <a:ext cx="2456229" cy="2803939"/>
          </a:xfrm>
          <a:prstGeom prst="roundRect">
            <a:avLst>
              <a:gd name="adj" fmla="val 5601"/>
            </a:avLst>
          </a:prstGeom>
          <a:noFill/>
        </p:spPr>
        <p:style>
          <a:lnRef idx="2">
            <a:schemeClr val="dk1"/>
          </a:lnRef>
          <a:fillRef idx="1">
            <a:schemeClr val="lt1"/>
          </a:fillRef>
          <a:effectRef idx="0">
            <a:schemeClr val="dk1"/>
          </a:effectRef>
          <a:fontRef idx="minor">
            <a:schemeClr val="dk1"/>
          </a:fontRef>
        </p:style>
        <p:txBody>
          <a:bodyPr rtlCol="0" anchor="t"/>
          <a:lstStyle/>
          <a:p>
            <a:pPr algn="ctr"/>
            <a:r>
              <a:rPr lang="de-DE" dirty="0"/>
              <a:t>DMZ</a:t>
            </a:r>
          </a:p>
        </p:txBody>
      </p:sp>
      <p:sp>
        <p:nvSpPr>
          <p:cNvPr id="54" name="Rechteck 53">
            <a:extLst>
              <a:ext uri="{FF2B5EF4-FFF2-40B4-BE49-F238E27FC236}">
                <a16:creationId xmlns:a16="http://schemas.microsoft.com/office/drawing/2014/main" id="{22271A41-C880-4E52-ACE9-FACE457AA64B}"/>
              </a:ext>
            </a:extLst>
          </p:cNvPr>
          <p:cNvSpPr/>
          <p:nvPr/>
        </p:nvSpPr>
        <p:spPr>
          <a:xfrm>
            <a:off x="3367444" y="3717287"/>
            <a:ext cx="1177032" cy="717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err="1"/>
              <a:t>IPxxx</a:t>
            </a:r>
            <a:endParaRPr lang="de-DE" sz="1200" dirty="0"/>
          </a:p>
        </p:txBody>
      </p:sp>
      <p:sp>
        <p:nvSpPr>
          <p:cNvPr id="55" name="Rechteck 54">
            <a:extLst>
              <a:ext uri="{FF2B5EF4-FFF2-40B4-BE49-F238E27FC236}">
                <a16:creationId xmlns:a16="http://schemas.microsoft.com/office/drawing/2014/main" id="{56B9E127-D069-40F1-AC39-EBB9AACC6C44}"/>
              </a:ext>
            </a:extLst>
          </p:cNvPr>
          <p:cNvSpPr/>
          <p:nvPr/>
        </p:nvSpPr>
        <p:spPr>
          <a:xfrm>
            <a:off x="3433544" y="4021127"/>
            <a:ext cx="1075551" cy="23880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de-DE" sz="1000" dirty="0"/>
              <a:t>Reverse Proxy</a:t>
            </a:r>
          </a:p>
        </p:txBody>
      </p:sp>
      <p:sp>
        <p:nvSpPr>
          <p:cNvPr id="56" name="Textfeld 55"/>
          <p:cNvSpPr txBox="1"/>
          <p:nvPr/>
        </p:nvSpPr>
        <p:spPr>
          <a:xfrm>
            <a:off x="3420371" y="4298259"/>
            <a:ext cx="1124106" cy="138499"/>
          </a:xfrm>
          <a:prstGeom prst="rect">
            <a:avLst/>
          </a:prstGeom>
          <a:noFill/>
        </p:spPr>
        <p:txBody>
          <a:bodyPr wrap="square" lIns="0" tIns="0" rIns="36000" bIns="0" rtlCol="0" anchor="ctr" anchorCtr="0">
            <a:spAutoFit/>
          </a:bodyPr>
          <a:lstStyle/>
          <a:p>
            <a:pPr algn="r"/>
            <a:r>
              <a:rPr lang="de-DE" sz="900" dirty="0">
                <a:solidFill>
                  <a:schemeClr val="bg1"/>
                </a:solidFill>
              </a:rPr>
              <a:t>999.999.999.999/32</a:t>
            </a:r>
          </a:p>
        </p:txBody>
      </p:sp>
      <p:sp>
        <p:nvSpPr>
          <p:cNvPr id="57" name="Rechteck 56">
            <a:extLst>
              <a:ext uri="{FF2B5EF4-FFF2-40B4-BE49-F238E27FC236}">
                <a16:creationId xmlns:a16="http://schemas.microsoft.com/office/drawing/2014/main" id="{22271A41-C880-4E52-ACE9-FACE457AA64B}"/>
              </a:ext>
            </a:extLst>
          </p:cNvPr>
          <p:cNvSpPr/>
          <p:nvPr/>
        </p:nvSpPr>
        <p:spPr>
          <a:xfrm>
            <a:off x="3367443" y="4467798"/>
            <a:ext cx="1177032" cy="717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err="1"/>
              <a:t>IPxxx</a:t>
            </a:r>
            <a:endParaRPr lang="de-DE" sz="1200" dirty="0"/>
          </a:p>
        </p:txBody>
      </p:sp>
      <p:sp>
        <p:nvSpPr>
          <p:cNvPr id="58" name="Rechteck 57">
            <a:extLst>
              <a:ext uri="{FF2B5EF4-FFF2-40B4-BE49-F238E27FC236}">
                <a16:creationId xmlns:a16="http://schemas.microsoft.com/office/drawing/2014/main" id="{56B9E127-D069-40F1-AC39-EBB9AACC6C44}"/>
              </a:ext>
            </a:extLst>
          </p:cNvPr>
          <p:cNvSpPr/>
          <p:nvPr/>
        </p:nvSpPr>
        <p:spPr>
          <a:xfrm>
            <a:off x="3433543" y="4771638"/>
            <a:ext cx="1075551" cy="23880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de-DE" sz="1000" dirty="0"/>
              <a:t>TURN Server 1</a:t>
            </a:r>
          </a:p>
        </p:txBody>
      </p:sp>
      <p:sp>
        <p:nvSpPr>
          <p:cNvPr id="59" name="Textfeld 58"/>
          <p:cNvSpPr txBox="1"/>
          <p:nvPr/>
        </p:nvSpPr>
        <p:spPr>
          <a:xfrm>
            <a:off x="3420370" y="5048770"/>
            <a:ext cx="1124106" cy="138499"/>
          </a:xfrm>
          <a:prstGeom prst="rect">
            <a:avLst/>
          </a:prstGeom>
          <a:noFill/>
        </p:spPr>
        <p:txBody>
          <a:bodyPr wrap="square" lIns="0" tIns="0" rIns="36000" bIns="0" rtlCol="0" anchor="ctr" anchorCtr="0">
            <a:spAutoFit/>
          </a:bodyPr>
          <a:lstStyle/>
          <a:p>
            <a:pPr algn="r"/>
            <a:r>
              <a:rPr lang="de-DE" sz="900" dirty="0">
                <a:solidFill>
                  <a:schemeClr val="bg1"/>
                </a:solidFill>
              </a:rPr>
              <a:t>999.999.999.999/32</a:t>
            </a:r>
          </a:p>
        </p:txBody>
      </p:sp>
      <p:sp>
        <p:nvSpPr>
          <p:cNvPr id="60" name="Rechteck 59">
            <a:extLst>
              <a:ext uri="{FF2B5EF4-FFF2-40B4-BE49-F238E27FC236}">
                <a16:creationId xmlns:a16="http://schemas.microsoft.com/office/drawing/2014/main" id="{22271A41-C880-4E52-ACE9-FACE457AA64B}"/>
              </a:ext>
            </a:extLst>
          </p:cNvPr>
          <p:cNvSpPr/>
          <p:nvPr/>
        </p:nvSpPr>
        <p:spPr>
          <a:xfrm>
            <a:off x="3365242" y="5215884"/>
            <a:ext cx="1177032" cy="717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err="1"/>
              <a:t>IPxxx</a:t>
            </a:r>
            <a:endParaRPr lang="de-DE" sz="1200" dirty="0"/>
          </a:p>
        </p:txBody>
      </p:sp>
      <p:sp>
        <p:nvSpPr>
          <p:cNvPr id="61" name="Rechteck 60">
            <a:extLst>
              <a:ext uri="{FF2B5EF4-FFF2-40B4-BE49-F238E27FC236}">
                <a16:creationId xmlns:a16="http://schemas.microsoft.com/office/drawing/2014/main" id="{56B9E127-D069-40F1-AC39-EBB9AACC6C44}"/>
              </a:ext>
            </a:extLst>
          </p:cNvPr>
          <p:cNvSpPr/>
          <p:nvPr/>
        </p:nvSpPr>
        <p:spPr>
          <a:xfrm>
            <a:off x="3431342" y="5519724"/>
            <a:ext cx="1075551" cy="23880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de-DE" sz="1000" dirty="0"/>
              <a:t>TURN Server 2</a:t>
            </a:r>
          </a:p>
        </p:txBody>
      </p:sp>
      <p:sp>
        <p:nvSpPr>
          <p:cNvPr id="62" name="Textfeld 61"/>
          <p:cNvSpPr txBox="1"/>
          <p:nvPr/>
        </p:nvSpPr>
        <p:spPr>
          <a:xfrm>
            <a:off x="3418169" y="5796856"/>
            <a:ext cx="1124106" cy="138499"/>
          </a:xfrm>
          <a:prstGeom prst="rect">
            <a:avLst/>
          </a:prstGeom>
          <a:noFill/>
        </p:spPr>
        <p:txBody>
          <a:bodyPr wrap="square" lIns="0" tIns="0" rIns="36000" bIns="0" rtlCol="0" anchor="ctr" anchorCtr="0">
            <a:spAutoFit/>
          </a:bodyPr>
          <a:lstStyle/>
          <a:p>
            <a:pPr algn="r"/>
            <a:r>
              <a:rPr lang="de-DE" sz="900" dirty="0">
                <a:solidFill>
                  <a:schemeClr val="bg1"/>
                </a:solidFill>
              </a:rPr>
              <a:t>999.999.999.999/32</a:t>
            </a:r>
          </a:p>
        </p:txBody>
      </p:sp>
      <p:sp>
        <p:nvSpPr>
          <p:cNvPr id="15" name="Rechteck 14"/>
          <p:cNvSpPr/>
          <p:nvPr/>
        </p:nvSpPr>
        <p:spPr>
          <a:xfrm>
            <a:off x="4829953" y="2954393"/>
            <a:ext cx="1007977" cy="592769"/>
          </a:xfrm>
          <a:prstGeom prst="rect">
            <a:avLst/>
          </a:prstGeom>
          <a:pattFill prst="horzBrick">
            <a:fgClr>
              <a:srgbClr val="C00000"/>
            </a:fgClr>
            <a:bgClr>
              <a:schemeClr val="accent2">
                <a:lumMod val="60000"/>
                <a:lumOff val="40000"/>
              </a:schemeClr>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4537630" y="4697371"/>
            <a:ext cx="1051891" cy="261610"/>
          </a:xfrm>
          <a:prstGeom prst="rect">
            <a:avLst/>
          </a:prstGeom>
        </p:spPr>
        <p:txBody>
          <a:bodyPr wrap="none">
            <a:spAutoFit/>
          </a:bodyPr>
          <a:lstStyle/>
          <a:p>
            <a:r>
              <a:rPr lang="de-DE" sz="1100" dirty="0"/>
              <a:t>3478 </a:t>
            </a:r>
            <a:r>
              <a:rPr lang="de-DE" sz="1100" b="1" dirty="0"/>
              <a:t>TCP+UDP</a:t>
            </a:r>
          </a:p>
        </p:txBody>
      </p:sp>
      <p:sp>
        <p:nvSpPr>
          <p:cNvPr id="63" name="Rechteck 62"/>
          <p:cNvSpPr/>
          <p:nvPr/>
        </p:nvSpPr>
        <p:spPr>
          <a:xfrm>
            <a:off x="4535797" y="5492645"/>
            <a:ext cx="1051891" cy="261610"/>
          </a:xfrm>
          <a:prstGeom prst="rect">
            <a:avLst/>
          </a:prstGeom>
        </p:spPr>
        <p:txBody>
          <a:bodyPr wrap="none">
            <a:spAutoFit/>
          </a:bodyPr>
          <a:lstStyle/>
          <a:p>
            <a:r>
              <a:rPr lang="de-DE" sz="1100" dirty="0"/>
              <a:t>3478 </a:t>
            </a:r>
            <a:r>
              <a:rPr lang="de-DE" sz="1100" b="1" dirty="0"/>
              <a:t>TCP+UDP</a:t>
            </a:r>
          </a:p>
        </p:txBody>
      </p:sp>
      <p:sp>
        <p:nvSpPr>
          <p:cNvPr id="64" name="Rechteck 63">
            <a:extLst>
              <a:ext uri="{FF2B5EF4-FFF2-40B4-BE49-F238E27FC236}">
                <a16:creationId xmlns:a16="http://schemas.microsoft.com/office/drawing/2014/main" id="{22271A41-C880-4E52-ACE9-FACE457AA64B}"/>
              </a:ext>
            </a:extLst>
          </p:cNvPr>
          <p:cNvSpPr/>
          <p:nvPr/>
        </p:nvSpPr>
        <p:spPr>
          <a:xfrm>
            <a:off x="495625" y="2276647"/>
            <a:ext cx="1177032" cy="826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a:t>AP</a:t>
            </a:r>
          </a:p>
        </p:txBody>
      </p:sp>
      <p:sp>
        <p:nvSpPr>
          <p:cNvPr id="65" name="Rechteck 64">
            <a:extLst>
              <a:ext uri="{FF2B5EF4-FFF2-40B4-BE49-F238E27FC236}">
                <a16:creationId xmlns:a16="http://schemas.microsoft.com/office/drawing/2014/main" id="{56B9E127-D069-40F1-AC39-EBB9AACC6C44}"/>
              </a:ext>
            </a:extLst>
          </p:cNvPr>
          <p:cNvSpPr/>
          <p:nvPr/>
        </p:nvSpPr>
        <p:spPr>
          <a:xfrm>
            <a:off x="646784" y="2555108"/>
            <a:ext cx="931178" cy="3607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de-DE" sz="1000" dirty="0"/>
              <a:t>Apps</a:t>
            </a:r>
          </a:p>
        </p:txBody>
      </p:sp>
      <p:sp>
        <p:nvSpPr>
          <p:cNvPr id="66" name="Textfeld 65"/>
          <p:cNvSpPr txBox="1"/>
          <p:nvPr/>
        </p:nvSpPr>
        <p:spPr>
          <a:xfrm>
            <a:off x="548552" y="2966984"/>
            <a:ext cx="1124106" cy="138499"/>
          </a:xfrm>
          <a:prstGeom prst="rect">
            <a:avLst/>
          </a:prstGeom>
          <a:noFill/>
        </p:spPr>
        <p:txBody>
          <a:bodyPr wrap="square" lIns="0" tIns="0" rIns="36000" bIns="0" rtlCol="0" anchor="ctr" anchorCtr="0">
            <a:spAutoFit/>
          </a:bodyPr>
          <a:lstStyle/>
          <a:p>
            <a:pPr algn="r"/>
            <a:r>
              <a:rPr lang="de-DE" sz="900" dirty="0">
                <a:solidFill>
                  <a:schemeClr val="bg1"/>
                </a:solidFill>
              </a:rPr>
              <a:t>999.999.999.999/32</a:t>
            </a:r>
          </a:p>
        </p:txBody>
      </p:sp>
      <p:pic>
        <p:nvPicPr>
          <p:cNvPr id="67" name="Picture 2" descr="C:\Users\mdr\Desktop\Smartphone_Display_an.jpg">
            <a:extLst>
              <a:ext uri="{FF2B5EF4-FFF2-40B4-BE49-F238E27FC236}">
                <a16:creationId xmlns:a16="http://schemas.microsoft.com/office/drawing/2014/main" id="{0E2A3559-230E-4DF7-8FDC-F6550B7017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5936" y="5687335"/>
            <a:ext cx="153827" cy="245762"/>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C:\Users\mdr\Desktop\Smartphone_Display_an.jpg">
            <a:extLst>
              <a:ext uri="{FF2B5EF4-FFF2-40B4-BE49-F238E27FC236}">
                <a16:creationId xmlns:a16="http://schemas.microsoft.com/office/drawing/2014/main" id="{0E2A3559-230E-4DF7-8FDC-F6550B7017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8182" y="5532381"/>
            <a:ext cx="153827" cy="24576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0">
            <a:extLst>
              <a:ext uri="{FF2B5EF4-FFF2-40B4-BE49-F238E27FC236}">
                <a16:creationId xmlns:a16="http://schemas.microsoft.com/office/drawing/2014/main" id="{F02D0407-2333-44D6-8DBC-19950BBEEA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8334" y="4234114"/>
            <a:ext cx="306698" cy="27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2" descr="C:\Users\mdr\Desktop\Smartphone_Display_an.jpg">
            <a:extLst>
              <a:ext uri="{FF2B5EF4-FFF2-40B4-BE49-F238E27FC236}">
                <a16:creationId xmlns:a16="http://schemas.microsoft.com/office/drawing/2014/main" id="{0E2A3559-230E-4DF7-8FDC-F6550B7017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6451" y="4316893"/>
            <a:ext cx="153827" cy="24576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1">
            <a:extLst>
              <a:ext uri="{FF2B5EF4-FFF2-40B4-BE49-F238E27FC236}">
                <a16:creationId xmlns:a16="http://schemas.microsoft.com/office/drawing/2014/main" id="{6BB958BE-B43B-4F37-9107-750D102555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7591" y="4620645"/>
            <a:ext cx="488948" cy="12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10">
            <a:extLst>
              <a:ext uri="{FF2B5EF4-FFF2-40B4-BE49-F238E27FC236}">
                <a16:creationId xmlns:a16="http://schemas.microsoft.com/office/drawing/2014/main" id="{F02D0407-2333-44D6-8DBC-19950BBEEA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8726" y="4376729"/>
            <a:ext cx="306698" cy="27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10">
            <a:extLst>
              <a:ext uri="{FF2B5EF4-FFF2-40B4-BE49-F238E27FC236}">
                <a16:creationId xmlns:a16="http://schemas.microsoft.com/office/drawing/2014/main" id="{F02D0407-2333-44D6-8DBC-19950BBEEA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9466" y="4384868"/>
            <a:ext cx="306698" cy="27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Rechteck 73">
            <a:extLst>
              <a:ext uri="{FF2B5EF4-FFF2-40B4-BE49-F238E27FC236}">
                <a16:creationId xmlns:a16="http://schemas.microsoft.com/office/drawing/2014/main" id="{22271A41-C880-4E52-ACE9-FACE457AA64B}"/>
              </a:ext>
            </a:extLst>
          </p:cNvPr>
          <p:cNvSpPr/>
          <p:nvPr/>
        </p:nvSpPr>
        <p:spPr>
          <a:xfrm>
            <a:off x="495270" y="3153369"/>
            <a:ext cx="1177032" cy="826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200" dirty="0"/>
              <a:t>AP</a:t>
            </a:r>
          </a:p>
        </p:txBody>
      </p:sp>
      <p:sp>
        <p:nvSpPr>
          <p:cNvPr id="75" name="Rechteck 74">
            <a:extLst>
              <a:ext uri="{FF2B5EF4-FFF2-40B4-BE49-F238E27FC236}">
                <a16:creationId xmlns:a16="http://schemas.microsoft.com/office/drawing/2014/main" id="{56B9E127-D069-40F1-AC39-EBB9AACC6C44}"/>
              </a:ext>
            </a:extLst>
          </p:cNvPr>
          <p:cNvSpPr/>
          <p:nvPr/>
        </p:nvSpPr>
        <p:spPr>
          <a:xfrm>
            <a:off x="646429" y="3431830"/>
            <a:ext cx="931178" cy="36070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de-DE" sz="1000" dirty="0"/>
              <a:t>Apps</a:t>
            </a:r>
          </a:p>
        </p:txBody>
      </p:sp>
      <p:sp>
        <p:nvSpPr>
          <p:cNvPr id="76" name="Textfeld 75"/>
          <p:cNvSpPr txBox="1"/>
          <p:nvPr/>
        </p:nvSpPr>
        <p:spPr>
          <a:xfrm>
            <a:off x="548197" y="3843706"/>
            <a:ext cx="1124106" cy="138499"/>
          </a:xfrm>
          <a:prstGeom prst="rect">
            <a:avLst/>
          </a:prstGeom>
          <a:noFill/>
        </p:spPr>
        <p:txBody>
          <a:bodyPr wrap="square" lIns="0" tIns="0" rIns="36000" bIns="0" rtlCol="0" anchor="ctr" anchorCtr="0">
            <a:spAutoFit/>
          </a:bodyPr>
          <a:lstStyle/>
          <a:p>
            <a:pPr algn="r"/>
            <a:r>
              <a:rPr lang="de-DE" sz="900" dirty="0">
                <a:solidFill>
                  <a:schemeClr val="bg1"/>
                </a:solidFill>
              </a:rPr>
              <a:t>999.999.999.999/32</a:t>
            </a:r>
          </a:p>
        </p:txBody>
      </p:sp>
      <p:cxnSp>
        <p:nvCxnSpPr>
          <p:cNvPr id="37" name="Gerade Verbindung mit Pfeil 36"/>
          <p:cNvCxnSpPr/>
          <p:nvPr/>
        </p:nvCxnSpPr>
        <p:spPr>
          <a:xfrm flipH="1">
            <a:off x="4287222" y="3416047"/>
            <a:ext cx="655970" cy="40896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p:nvCxnSpPr>
        <p:spPr>
          <a:xfrm flipH="1">
            <a:off x="5284448" y="1597051"/>
            <a:ext cx="524956" cy="157032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Gerade Verbindung mit Pfeil 76"/>
          <p:cNvCxnSpPr/>
          <p:nvPr/>
        </p:nvCxnSpPr>
        <p:spPr>
          <a:xfrm flipH="1">
            <a:off x="5423310" y="1640775"/>
            <a:ext cx="524956" cy="1570324"/>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flipH="1">
            <a:off x="4457673" y="3458698"/>
            <a:ext cx="846354" cy="126663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Gerade Verbindung mit Pfeil 79"/>
          <p:cNvCxnSpPr/>
          <p:nvPr/>
        </p:nvCxnSpPr>
        <p:spPr>
          <a:xfrm flipH="1">
            <a:off x="4419347" y="3458698"/>
            <a:ext cx="930337" cy="1959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Gerade Verbindung mit Pfeil 81"/>
          <p:cNvCxnSpPr/>
          <p:nvPr/>
        </p:nvCxnSpPr>
        <p:spPr>
          <a:xfrm>
            <a:off x="2896764" y="5535858"/>
            <a:ext cx="468478"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Gerade Verbindung mit Pfeil 83"/>
          <p:cNvCxnSpPr/>
          <p:nvPr/>
        </p:nvCxnSpPr>
        <p:spPr>
          <a:xfrm>
            <a:off x="2981526" y="4849941"/>
            <a:ext cx="356702" cy="34526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Gerade Verbindung mit Pfeil 85"/>
          <p:cNvCxnSpPr/>
          <p:nvPr/>
        </p:nvCxnSpPr>
        <p:spPr>
          <a:xfrm flipH="1">
            <a:off x="2963989" y="4056580"/>
            <a:ext cx="419565" cy="18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1" name="Rechteck 90"/>
          <p:cNvSpPr/>
          <p:nvPr/>
        </p:nvSpPr>
        <p:spPr>
          <a:xfrm>
            <a:off x="4341748" y="1100389"/>
            <a:ext cx="1331663" cy="2250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DE" sz="1100" b="1" dirty="0"/>
              <a:t>stun.sipgate.net</a:t>
            </a:r>
          </a:p>
        </p:txBody>
      </p:sp>
      <p:cxnSp>
        <p:nvCxnSpPr>
          <p:cNvPr id="93" name="Gerade Verbindung mit Pfeil 92"/>
          <p:cNvCxnSpPr/>
          <p:nvPr/>
        </p:nvCxnSpPr>
        <p:spPr>
          <a:xfrm flipV="1">
            <a:off x="2979055" y="1325473"/>
            <a:ext cx="1530040" cy="2518233"/>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p:nvCxnSpPr>
        <p:spPr>
          <a:xfrm flipV="1">
            <a:off x="2996154" y="1352853"/>
            <a:ext cx="1519444" cy="3961039"/>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41EA2950-AD30-6350-5C53-95C918663093}"/>
              </a:ext>
            </a:extLst>
          </p:cNvPr>
          <p:cNvSpPr txBox="1"/>
          <p:nvPr/>
        </p:nvSpPr>
        <p:spPr>
          <a:xfrm>
            <a:off x="481189" y="148277"/>
            <a:ext cx="7360933" cy="523220"/>
          </a:xfrm>
          <a:prstGeom prst="rect">
            <a:avLst/>
          </a:prstGeom>
          <a:noFill/>
        </p:spPr>
        <p:txBody>
          <a:bodyPr wrap="square" rtlCol="0">
            <a:spAutoFit/>
          </a:bodyPr>
          <a:lstStyle/>
          <a:p>
            <a:r>
              <a:rPr lang="de-DE" sz="2800" dirty="0">
                <a:solidFill>
                  <a:srgbClr val="002060"/>
                </a:solidFill>
              </a:rPr>
              <a:t>Network Design </a:t>
            </a:r>
            <a:r>
              <a:rPr lang="de-DE" sz="2800" dirty="0" err="1">
                <a:solidFill>
                  <a:srgbClr val="002060"/>
                </a:solidFill>
              </a:rPr>
              <a:t>Example</a:t>
            </a:r>
            <a:endParaRPr lang="de-DE" sz="2800" dirty="0">
              <a:solidFill>
                <a:srgbClr val="002060"/>
              </a:solidFill>
            </a:endParaRPr>
          </a:p>
        </p:txBody>
      </p:sp>
      <p:sp>
        <p:nvSpPr>
          <p:cNvPr id="31" name="Textfeld 30">
            <a:extLst>
              <a:ext uri="{FF2B5EF4-FFF2-40B4-BE49-F238E27FC236}">
                <a16:creationId xmlns:a16="http://schemas.microsoft.com/office/drawing/2014/main" id="{0892FC49-B97A-8372-08F1-2CECAEB034ED}"/>
              </a:ext>
            </a:extLst>
          </p:cNvPr>
          <p:cNvSpPr txBox="1"/>
          <p:nvPr/>
        </p:nvSpPr>
        <p:spPr>
          <a:xfrm>
            <a:off x="5505628" y="3295713"/>
            <a:ext cx="1224241" cy="523220"/>
          </a:xfrm>
          <a:prstGeom prst="rect">
            <a:avLst/>
          </a:prstGeom>
          <a:solidFill>
            <a:srgbClr val="FFFF00"/>
          </a:solidFill>
          <a:ln>
            <a:solidFill>
              <a:srgbClr val="C00000"/>
            </a:solidFill>
          </a:ln>
        </p:spPr>
        <p:txBody>
          <a:bodyPr wrap="square" rtlCol="0">
            <a:spAutoFit/>
          </a:bodyPr>
          <a:lstStyle/>
          <a:p>
            <a:pPr algn="ctr"/>
            <a:r>
              <a:rPr lang="de-DE" sz="1400" b="1" dirty="0">
                <a:solidFill>
                  <a:srgbClr val="C00000"/>
                </a:solidFill>
              </a:rPr>
              <a:t>Switch off</a:t>
            </a:r>
          </a:p>
          <a:p>
            <a:pPr algn="ctr"/>
            <a:r>
              <a:rPr lang="de-DE" sz="1400" b="1" dirty="0">
                <a:solidFill>
                  <a:srgbClr val="C00000"/>
                </a:solidFill>
              </a:rPr>
              <a:t>SIP ALG!</a:t>
            </a:r>
            <a:endParaRPr lang="en-US" sz="1400" b="1" dirty="0">
              <a:solidFill>
                <a:srgbClr val="C00000"/>
              </a:solidFill>
            </a:endParaRPr>
          </a:p>
        </p:txBody>
      </p:sp>
    </p:spTree>
    <p:extLst>
      <p:ext uri="{BB962C8B-B14F-4D97-AF65-F5344CB8AC3E}">
        <p14:creationId xmlns:p14="http://schemas.microsoft.com/office/powerpoint/2010/main" val="2026209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eck: abgerundete Ecken 22">
            <a:extLst>
              <a:ext uri="{FF2B5EF4-FFF2-40B4-BE49-F238E27FC236}">
                <a16:creationId xmlns:a16="http://schemas.microsoft.com/office/drawing/2014/main" id="{7723EBA6-043C-4260-3AAC-2A400CD13B51}"/>
              </a:ext>
            </a:extLst>
          </p:cNvPr>
          <p:cNvSpPr/>
          <p:nvPr/>
        </p:nvSpPr>
        <p:spPr>
          <a:xfrm>
            <a:off x="4194804" y="4012896"/>
            <a:ext cx="2925158" cy="1973579"/>
          </a:xfrm>
          <a:prstGeom prst="roundRect">
            <a:avLst>
              <a:gd name="adj" fmla="val 595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a:solidFill>
                  <a:sysClr val="windowText" lastClr="000000"/>
                </a:solidFill>
              </a:rPr>
              <a:t>DC Area 2</a:t>
            </a:r>
            <a:endParaRPr lang="en-US" dirty="0">
              <a:solidFill>
                <a:sysClr val="windowText" lastClr="000000"/>
              </a:solidFill>
            </a:endParaRPr>
          </a:p>
        </p:txBody>
      </p:sp>
      <p:sp>
        <p:nvSpPr>
          <p:cNvPr id="42" name="Rechteck: abgerundete Ecken 41">
            <a:extLst>
              <a:ext uri="{FF2B5EF4-FFF2-40B4-BE49-F238E27FC236}">
                <a16:creationId xmlns:a16="http://schemas.microsoft.com/office/drawing/2014/main" id="{33C9A195-E619-D225-DFC8-DBB53CC64F79}"/>
              </a:ext>
            </a:extLst>
          </p:cNvPr>
          <p:cNvSpPr/>
          <p:nvPr/>
        </p:nvSpPr>
        <p:spPr>
          <a:xfrm>
            <a:off x="7401336" y="1490675"/>
            <a:ext cx="4079988" cy="4495800"/>
          </a:xfrm>
          <a:prstGeom prst="roundRect">
            <a:avLst>
              <a:gd name="adj" fmla="val 33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dirty="0">
                <a:solidFill>
                  <a:sysClr val="windowText" lastClr="000000"/>
                </a:solidFill>
              </a:rPr>
              <a:t>DC Area 1</a:t>
            </a:r>
            <a:endParaRPr lang="en-US" dirty="0">
              <a:solidFill>
                <a:sysClr val="windowText" lastClr="000000"/>
              </a:solidFill>
            </a:endParaRPr>
          </a:p>
        </p:txBody>
      </p:sp>
      <p:sp>
        <p:nvSpPr>
          <p:cNvPr id="57" name="Rechteck 56">
            <a:extLst>
              <a:ext uri="{FF2B5EF4-FFF2-40B4-BE49-F238E27FC236}">
                <a16:creationId xmlns:a16="http://schemas.microsoft.com/office/drawing/2014/main" id="{3C6EFCB4-E731-5FAE-08BC-607399ABD077}"/>
              </a:ext>
            </a:extLst>
          </p:cNvPr>
          <p:cNvSpPr/>
          <p:nvPr/>
        </p:nvSpPr>
        <p:spPr>
          <a:xfrm>
            <a:off x="4895851" y="2037501"/>
            <a:ext cx="1771650" cy="1593675"/>
          </a:xfrm>
          <a:prstGeom prst="rect">
            <a:avLst/>
          </a:prstGeom>
          <a:pattFill prst="horzBrick">
            <a:fgClr>
              <a:srgbClr val="C00000"/>
            </a:fgClr>
            <a:bgClr>
              <a:schemeClr val="accent2">
                <a:lumMod val="60000"/>
                <a:lumOff val="40000"/>
              </a:schemeClr>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t>Firewall</a:t>
            </a:r>
          </a:p>
          <a:p>
            <a:pPr algn="ctr"/>
            <a:r>
              <a:rPr lang="de-DE" sz="1600" b="1" dirty="0"/>
              <a:t>Cluster</a:t>
            </a:r>
          </a:p>
        </p:txBody>
      </p:sp>
      <p:sp>
        <p:nvSpPr>
          <p:cNvPr id="78" name="Textfeld 77">
            <a:extLst>
              <a:ext uri="{FF2B5EF4-FFF2-40B4-BE49-F238E27FC236}">
                <a16:creationId xmlns:a16="http://schemas.microsoft.com/office/drawing/2014/main" id="{0F44B372-A64A-EEA9-C088-725858F9B39C}"/>
              </a:ext>
            </a:extLst>
          </p:cNvPr>
          <p:cNvSpPr txBox="1"/>
          <p:nvPr/>
        </p:nvSpPr>
        <p:spPr>
          <a:xfrm>
            <a:off x="860459" y="2277465"/>
            <a:ext cx="3163638" cy="3508653"/>
          </a:xfrm>
          <a:prstGeom prst="rect">
            <a:avLst/>
          </a:prstGeom>
          <a:noFill/>
          <a:ln>
            <a:solidFill>
              <a:schemeClr val="accent6">
                <a:lumMod val="50000"/>
              </a:schemeClr>
            </a:solidFill>
          </a:ln>
        </p:spPr>
        <p:txBody>
          <a:bodyPr wrap="square" rtlCol="0">
            <a:spAutoFit/>
          </a:bodyPr>
          <a:lstStyle/>
          <a:p>
            <a:r>
              <a:rPr lang="de-DE" sz="1200" b="1" dirty="0"/>
              <a:t>Firewall Inbound NAT</a:t>
            </a:r>
          </a:p>
          <a:p>
            <a:r>
              <a:rPr lang="de-DE" sz="1100" b="1" dirty="0">
                <a:solidFill>
                  <a:srgbClr val="FF0000"/>
                </a:solidFill>
              </a:rPr>
              <a:t>Reverse Proxy </a:t>
            </a:r>
          </a:p>
          <a:p>
            <a:r>
              <a:rPr lang="de-DE" sz="1100" b="1" dirty="0">
                <a:solidFill>
                  <a:srgbClr val="FF0000"/>
                </a:solidFill>
              </a:rPr>
              <a:t>80, 443&gt;8443, 1300, 636, 5060, 5061</a:t>
            </a:r>
          </a:p>
          <a:p>
            <a:r>
              <a:rPr lang="en-US" sz="1100" dirty="0"/>
              <a:t>203.0.113.22 &gt; </a:t>
            </a:r>
            <a:r>
              <a:rPr lang="de-DE" sz="1100" dirty="0"/>
              <a:t>10.1.1.10</a:t>
            </a:r>
            <a:endParaRPr lang="en-US" sz="1100" dirty="0"/>
          </a:p>
          <a:p>
            <a:r>
              <a:rPr lang="en-US" sz="1100" dirty="0"/>
              <a:t>203.0.113.22 &gt; </a:t>
            </a:r>
            <a:r>
              <a:rPr lang="de-DE" sz="1100" dirty="0"/>
              <a:t>10.1.1.11</a:t>
            </a:r>
          </a:p>
          <a:p>
            <a:endParaRPr lang="de-DE" sz="1100" b="1" dirty="0">
              <a:solidFill>
                <a:srgbClr val="FFC000"/>
              </a:solidFill>
            </a:endParaRPr>
          </a:p>
          <a:p>
            <a:r>
              <a:rPr lang="de-DE" sz="1100" b="1" dirty="0">
                <a:solidFill>
                  <a:srgbClr val="00B050"/>
                </a:solidFill>
              </a:rPr>
              <a:t>TURN 3478 TCP&amp;UDP</a:t>
            </a:r>
          </a:p>
          <a:p>
            <a:r>
              <a:rPr lang="de-DE" sz="1100" b="1" dirty="0">
                <a:solidFill>
                  <a:schemeClr val="accent6">
                    <a:lumMod val="50000"/>
                  </a:schemeClr>
                </a:solidFill>
              </a:rPr>
              <a:t>RTP 16384-32767 UDP</a:t>
            </a:r>
            <a:r>
              <a:rPr lang="en-US" sz="1100" b="1" dirty="0">
                <a:solidFill>
                  <a:schemeClr val="accent6">
                    <a:lumMod val="50000"/>
                  </a:schemeClr>
                </a:solidFill>
              </a:rPr>
              <a:t> (3</a:t>
            </a:r>
            <a:r>
              <a:rPr lang="en-US" sz="1100" b="1" baseline="30000" dirty="0">
                <a:solidFill>
                  <a:schemeClr val="accent6">
                    <a:lumMod val="50000"/>
                  </a:schemeClr>
                </a:solidFill>
              </a:rPr>
              <a:t>rd</a:t>
            </a:r>
            <a:r>
              <a:rPr lang="en-US" sz="1100" b="1" dirty="0">
                <a:solidFill>
                  <a:schemeClr val="accent6">
                    <a:lumMod val="50000"/>
                  </a:schemeClr>
                </a:solidFill>
              </a:rPr>
              <a:t> Party SIP)</a:t>
            </a:r>
            <a:endParaRPr lang="de-DE" sz="1100" dirty="0">
              <a:solidFill>
                <a:srgbClr val="00B050"/>
              </a:solidFill>
            </a:endParaRPr>
          </a:p>
          <a:p>
            <a:r>
              <a:rPr lang="en-US" sz="1100" dirty="0"/>
              <a:t>203.0.113.22 &gt; </a:t>
            </a:r>
            <a:r>
              <a:rPr lang="de-DE" sz="1100" dirty="0"/>
              <a:t>10.1.1.10</a:t>
            </a:r>
            <a:endParaRPr lang="en-US" sz="1100" dirty="0"/>
          </a:p>
          <a:p>
            <a:r>
              <a:rPr lang="en-US" sz="1100" dirty="0"/>
              <a:t>203.0.113.23 &gt; </a:t>
            </a:r>
            <a:r>
              <a:rPr lang="de-DE" sz="1100" dirty="0"/>
              <a:t>10.1.1.11</a:t>
            </a:r>
            <a:endParaRPr lang="en-US" sz="1100" dirty="0"/>
          </a:p>
          <a:p>
            <a:r>
              <a:rPr lang="en-US" sz="1100" dirty="0"/>
              <a:t>203.0.113.24 &gt; </a:t>
            </a:r>
            <a:r>
              <a:rPr lang="de-DE" sz="1100" dirty="0"/>
              <a:t>10.1.1.12</a:t>
            </a:r>
            <a:endParaRPr lang="en-US" sz="1100" dirty="0"/>
          </a:p>
          <a:p>
            <a:r>
              <a:rPr lang="en-US" sz="1100" dirty="0"/>
              <a:t>203.0.113.25 &gt; </a:t>
            </a:r>
            <a:r>
              <a:rPr lang="de-DE" sz="1100" dirty="0"/>
              <a:t>10.1.1.13</a:t>
            </a:r>
            <a:endParaRPr lang="en-US" sz="1100" dirty="0"/>
          </a:p>
          <a:p>
            <a:endParaRPr lang="en-US" sz="1100" dirty="0"/>
          </a:p>
          <a:p>
            <a:endParaRPr lang="en-US" sz="1100" dirty="0"/>
          </a:p>
          <a:p>
            <a:r>
              <a:rPr lang="de-DE" sz="1200" b="1" dirty="0"/>
              <a:t>Other Firewall Rules</a:t>
            </a:r>
          </a:p>
          <a:p>
            <a:r>
              <a:rPr lang="en-US" sz="1100" b="1" dirty="0">
                <a:solidFill>
                  <a:srgbClr val="0070C0"/>
                </a:solidFill>
              </a:rPr>
              <a:t>Any TCP and UDP for *.innovaphone.com, SIP provider incl. RTP, mail server, customer applications, etc.</a:t>
            </a:r>
            <a:endParaRPr lang="de-DE" sz="1100" b="1" dirty="0">
              <a:solidFill>
                <a:srgbClr val="0070C0"/>
              </a:solidFill>
            </a:endParaRPr>
          </a:p>
          <a:p>
            <a:endParaRPr lang="de-DE" sz="1100" b="1" dirty="0">
              <a:solidFill>
                <a:srgbClr val="FF0000"/>
              </a:solidFill>
            </a:endParaRPr>
          </a:p>
          <a:p>
            <a:r>
              <a:rPr lang="de-DE" sz="1100" b="1" dirty="0">
                <a:solidFill>
                  <a:srgbClr val="7030A0"/>
                </a:solidFill>
              </a:rPr>
              <a:t>HTTPS from TURN Server </a:t>
            </a:r>
            <a:r>
              <a:rPr lang="de-DE" sz="1100" b="1" dirty="0" err="1">
                <a:solidFill>
                  <a:srgbClr val="7030A0"/>
                </a:solidFill>
              </a:rPr>
              <a:t>to</a:t>
            </a:r>
            <a:r>
              <a:rPr lang="de-DE" sz="1100" b="1" dirty="0">
                <a:solidFill>
                  <a:srgbClr val="7030A0"/>
                </a:solidFill>
              </a:rPr>
              <a:t> Admin Apps</a:t>
            </a:r>
          </a:p>
        </p:txBody>
      </p:sp>
      <p:sp>
        <p:nvSpPr>
          <p:cNvPr id="7" name="Rechteck 6">
            <a:extLst>
              <a:ext uri="{FF2B5EF4-FFF2-40B4-BE49-F238E27FC236}">
                <a16:creationId xmlns:a16="http://schemas.microsoft.com/office/drawing/2014/main" id="{389D8A74-661A-6CCB-3D7C-35FA9D0467FD}"/>
              </a:ext>
            </a:extLst>
          </p:cNvPr>
          <p:cNvSpPr/>
          <p:nvPr/>
        </p:nvSpPr>
        <p:spPr>
          <a:xfrm>
            <a:off x="7534081" y="1929113"/>
            <a:ext cx="1872258" cy="646331"/>
          </a:xfrm>
          <a:prstGeom prst="rect">
            <a:avLst/>
          </a:prstGeom>
          <a:solidFill>
            <a:schemeClr val="accent2">
              <a:lumMod val="60000"/>
              <a:lumOff val="40000"/>
            </a:schemeClr>
          </a:solid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de-DE" sz="1200" b="1" dirty="0"/>
              <a:t>Reverse Proxy 1</a:t>
            </a:r>
            <a:endParaRPr lang="de-DE" sz="1200" dirty="0"/>
          </a:p>
          <a:p>
            <a:r>
              <a:rPr lang="de-DE" sz="1200" dirty="0"/>
              <a:t>cloud-rp01</a:t>
            </a:r>
          </a:p>
          <a:p>
            <a:r>
              <a:rPr lang="de-DE" sz="1200" dirty="0"/>
              <a:t>10.1.1.10</a:t>
            </a:r>
          </a:p>
        </p:txBody>
      </p:sp>
      <p:sp>
        <p:nvSpPr>
          <p:cNvPr id="8" name="Rechteck 7">
            <a:extLst>
              <a:ext uri="{FF2B5EF4-FFF2-40B4-BE49-F238E27FC236}">
                <a16:creationId xmlns:a16="http://schemas.microsoft.com/office/drawing/2014/main" id="{625A4E04-1C41-A5FD-CB90-D44450B842C4}"/>
              </a:ext>
            </a:extLst>
          </p:cNvPr>
          <p:cNvSpPr/>
          <p:nvPr/>
        </p:nvSpPr>
        <p:spPr>
          <a:xfrm>
            <a:off x="9523291" y="1929859"/>
            <a:ext cx="1872258" cy="646331"/>
          </a:xfrm>
          <a:prstGeom prst="rect">
            <a:avLst/>
          </a:prstGeom>
          <a:solidFill>
            <a:schemeClr val="accent2">
              <a:lumMod val="60000"/>
              <a:lumOff val="40000"/>
            </a:schemeClr>
          </a:solid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de-DE" sz="1200" b="1" dirty="0"/>
              <a:t>Reverse Proxy 2</a:t>
            </a:r>
            <a:endParaRPr lang="de-DE" sz="1200" dirty="0"/>
          </a:p>
          <a:p>
            <a:r>
              <a:rPr lang="de-DE" sz="1200" dirty="0"/>
              <a:t>cloud-rp02</a:t>
            </a:r>
          </a:p>
          <a:p>
            <a:r>
              <a:rPr lang="de-DE" sz="1200" dirty="0"/>
              <a:t>10.1.1.11</a:t>
            </a:r>
          </a:p>
        </p:txBody>
      </p:sp>
      <p:sp>
        <p:nvSpPr>
          <p:cNvPr id="2" name="Rechteck 1">
            <a:extLst>
              <a:ext uri="{FF2B5EF4-FFF2-40B4-BE49-F238E27FC236}">
                <a16:creationId xmlns:a16="http://schemas.microsoft.com/office/drawing/2014/main" id="{754E9498-B34B-DD4A-5F97-7AE40B9876F0}"/>
              </a:ext>
            </a:extLst>
          </p:cNvPr>
          <p:cNvSpPr/>
          <p:nvPr/>
        </p:nvSpPr>
        <p:spPr>
          <a:xfrm>
            <a:off x="7530075" y="2915218"/>
            <a:ext cx="1872258"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de-DE" sz="1200" b="1" dirty="0"/>
              <a:t>Admin PBX</a:t>
            </a:r>
            <a:endParaRPr lang="de-DE" sz="1200" dirty="0"/>
          </a:p>
          <a:p>
            <a:r>
              <a:rPr lang="de-DE" sz="1200" dirty="0"/>
              <a:t>admin01-pbx.cloud.tk</a:t>
            </a:r>
          </a:p>
          <a:p>
            <a:r>
              <a:rPr lang="de-DE" sz="1200" dirty="0"/>
              <a:t>10.10.1.20</a:t>
            </a:r>
          </a:p>
        </p:txBody>
      </p:sp>
      <p:sp>
        <p:nvSpPr>
          <p:cNvPr id="9" name="Rechteck 8">
            <a:extLst>
              <a:ext uri="{FF2B5EF4-FFF2-40B4-BE49-F238E27FC236}">
                <a16:creationId xmlns:a16="http://schemas.microsoft.com/office/drawing/2014/main" id="{06842EE3-2820-0C24-AD30-74CEBB5F1D68}"/>
              </a:ext>
            </a:extLst>
          </p:cNvPr>
          <p:cNvSpPr/>
          <p:nvPr/>
        </p:nvSpPr>
        <p:spPr>
          <a:xfrm>
            <a:off x="9519285" y="2915964"/>
            <a:ext cx="1872258" cy="6463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de-DE" sz="1200" b="1" dirty="0"/>
              <a:t>Admin Apps</a:t>
            </a:r>
            <a:endParaRPr lang="de-DE" sz="1200" dirty="0"/>
          </a:p>
          <a:p>
            <a:r>
              <a:rPr lang="de-DE" sz="1200" dirty="0"/>
              <a:t>admin01-apps.cloud.tk</a:t>
            </a:r>
          </a:p>
          <a:p>
            <a:r>
              <a:rPr lang="de-DE" sz="1200" dirty="0"/>
              <a:t>10.10.2.20</a:t>
            </a:r>
          </a:p>
        </p:txBody>
      </p:sp>
      <p:sp>
        <p:nvSpPr>
          <p:cNvPr id="10" name="Rechteck 9">
            <a:extLst>
              <a:ext uri="{FF2B5EF4-FFF2-40B4-BE49-F238E27FC236}">
                <a16:creationId xmlns:a16="http://schemas.microsoft.com/office/drawing/2014/main" id="{B5F29887-7071-213C-D582-D6A2073C1DF4}"/>
              </a:ext>
            </a:extLst>
          </p:cNvPr>
          <p:cNvSpPr/>
          <p:nvPr/>
        </p:nvSpPr>
        <p:spPr>
          <a:xfrm>
            <a:off x="4336360" y="4436057"/>
            <a:ext cx="1224000" cy="646331"/>
          </a:xfrm>
          <a:prstGeom prst="rect">
            <a:avLst/>
          </a:prstGeom>
          <a:solidFill>
            <a:schemeClr val="accent2">
              <a:lumMod val="60000"/>
              <a:lumOff val="40000"/>
            </a:schemeClr>
          </a:solid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de-DE" sz="1200" b="1" dirty="0"/>
              <a:t>TURN 1</a:t>
            </a:r>
            <a:endParaRPr lang="de-DE" sz="1200" dirty="0"/>
          </a:p>
          <a:p>
            <a:r>
              <a:rPr lang="de-DE" sz="1200" dirty="0"/>
              <a:t>cloud-turn01</a:t>
            </a:r>
          </a:p>
          <a:p>
            <a:r>
              <a:rPr lang="de-DE" sz="1200" dirty="0"/>
              <a:t>172.16.1.10</a:t>
            </a:r>
          </a:p>
        </p:txBody>
      </p:sp>
      <p:sp>
        <p:nvSpPr>
          <p:cNvPr id="11" name="Rechteck 10">
            <a:extLst>
              <a:ext uri="{FF2B5EF4-FFF2-40B4-BE49-F238E27FC236}">
                <a16:creationId xmlns:a16="http://schemas.microsoft.com/office/drawing/2014/main" id="{F691FDC2-3D69-AF6B-9287-BF0C00539192}"/>
              </a:ext>
            </a:extLst>
          </p:cNvPr>
          <p:cNvSpPr/>
          <p:nvPr/>
        </p:nvSpPr>
        <p:spPr>
          <a:xfrm>
            <a:off x="5731067" y="4436057"/>
            <a:ext cx="1224000" cy="646331"/>
          </a:xfrm>
          <a:prstGeom prst="rect">
            <a:avLst/>
          </a:prstGeom>
          <a:solidFill>
            <a:schemeClr val="accent2">
              <a:lumMod val="60000"/>
              <a:lumOff val="40000"/>
            </a:schemeClr>
          </a:solid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de-DE" sz="1200" b="1" dirty="0"/>
              <a:t>TURN 2</a:t>
            </a:r>
            <a:endParaRPr lang="de-DE" sz="1200" dirty="0"/>
          </a:p>
          <a:p>
            <a:r>
              <a:rPr lang="de-DE" sz="1200" dirty="0"/>
              <a:t>cloud-turn02</a:t>
            </a:r>
          </a:p>
          <a:p>
            <a:r>
              <a:rPr lang="de-DE" sz="1200" dirty="0"/>
              <a:t>172.16.1.11</a:t>
            </a:r>
          </a:p>
        </p:txBody>
      </p:sp>
      <p:sp>
        <p:nvSpPr>
          <p:cNvPr id="12" name="Rechteck 11">
            <a:extLst>
              <a:ext uri="{FF2B5EF4-FFF2-40B4-BE49-F238E27FC236}">
                <a16:creationId xmlns:a16="http://schemas.microsoft.com/office/drawing/2014/main" id="{BAD0F26D-CF43-FB38-8371-07B6DF044A54}"/>
              </a:ext>
            </a:extLst>
          </p:cNvPr>
          <p:cNvSpPr/>
          <p:nvPr/>
        </p:nvSpPr>
        <p:spPr>
          <a:xfrm>
            <a:off x="7530075" y="3678802"/>
            <a:ext cx="1872258"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de-DE" sz="1200" b="1" dirty="0" err="1"/>
              <a:t>cutomer</a:t>
            </a:r>
            <a:r>
              <a:rPr lang="de-DE" sz="1200" b="1" dirty="0"/>
              <a:t> 1 PBX</a:t>
            </a:r>
            <a:endParaRPr lang="de-DE" sz="1200" dirty="0"/>
          </a:p>
          <a:p>
            <a:r>
              <a:rPr lang="de-DE" sz="1200" dirty="0"/>
              <a:t>cutomer1-pbx.cloud.tk</a:t>
            </a:r>
          </a:p>
          <a:p>
            <a:r>
              <a:rPr lang="de-DE" sz="1200" dirty="0"/>
              <a:t>10.10.1.21</a:t>
            </a:r>
          </a:p>
        </p:txBody>
      </p:sp>
      <p:sp>
        <p:nvSpPr>
          <p:cNvPr id="13" name="Rechteck 12">
            <a:extLst>
              <a:ext uri="{FF2B5EF4-FFF2-40B4-BE49-F238E27FC236}">
                <a16:creationId xmlns:a16="http://schemas.microsoft.com/office/drawing/2014/main" id="{138407DC-5D75-1CC8-21D5-F19D54D7A6F4}"/>
              </a:ext>
            </a:extLst>
          </p:cNvPr>
          <p:cNvSpPr/>
          <p:nvPr/>
        </p:nvSpPr>
        <p:spPr>
          <a:xfrm>
            <a:off x="9519285" y="3679548"/>
            <a:ext cx="1872258" cy="6463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de-DE" sz="1200" b="1" dirty="0" err="1"/>
              <a:t>cutomer</a:t>
            </a:r>
            <a:r>
              <a:rPr lang="de-DE" sz="1200" b="1" dirty="0"/>
              <a:t> 1 Apps</a:t>
            </a:r>
            <a:endParaRPr lang="de-DE" sz="1200" dirty="0"/>
          </a:p>
          <a:p>
            <a:r>
              <a:rPr lang="de-DE" sz="1200" dirty="0"/>
              <a:t>cutomer1-apps.cloud.tk</a:t>
            </a:r>
          </a:p>
          <a:p>
            <a:r>
              <a:rPr lang="de-DE" sz="1200" dirty="0"/>
              <a:t>10.10.2.21</a:t>
            </a:r>
          </a:p>
        </p:txBody>
      </p:sp>
      <p:sp>
        <p:nvSpPr>
          <p:cNvPr id="24" name="Rechteck 23">
            <a:extLst>
              <a:ext uri="{FF2B5EF4-FFF2-40B4-BE49-F238E27FC236}">
                <a16:creationId xmlns:a16="http://schemas.microsoft.com/office/drawing/2014/main" id="{FB3BA72C-6DB9-63F0-0379-2C8DC10C21D9}"/>
              </a:ext>
            </a:extLst>
          </p:cNvPr>
          <p:cNvSpPr/>
          <p:nvPr/>
        </p:nvSpPr>
        <p:spPr>
          <a:xfrm>
            <a:off x="7530075" y="4442386"/>
            <a:ext cx="1872258"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de-DE" sz="1200" b="1" dirty="0" err="1"/>
              <a:t>cutomer</a:t>
            </a:r>
            <a:r>
              <a:rPr lang="de-DE" sz="1200" b="1" dirty="0"/>
              <a:t> 2 PBX</a:t>
            </a:r>
            <a:endParaRPr lang="de-DE" sz="1200" dirty="0"/>
          </a:p>
          <a:p>
            <a:r>
              <a:rPr lang="de-DE" sz="1200" dirty="0"/>
              <a:t>cutomer2-pbx.cloud.tk</a:t>
            </a:r>
          </a:p>
          <a:p>
            <a:r>
              <a:rPr lang="de-DE" sz="1200" dirty="0"/>
              <a:t>10.10.1.22</a:t>
            </a:r>
          </a:p>
        </p:txBody>
      </p:sp>
      <p:sp>
        <p:nvSpPr>
          <p:cNvPr id="25" name="Rechteck 24">
            <a:extLst>
              <a:ext uri="{FF2B5EF4-FFF2-40B4-BE49-F238E27FC236}">
                <a16:creationId xmlns:a16="http://schemas.microsoft.com/office/drawing/2014/main" id="{D3E1F050-1B18-6B0F-3409-90EA3BFAE110}"/>
              </a:ext>
            </a:extLst>
          </p:cNvPr>
          <p:cNvSpPr/>
          <p:nvPr/>
        </p:nvSpPr>
        <p:spPr>
          <a:xfrm>
            <a:off x="9519285" y="4443132"/>
            <a:ext cx="1872258" cy="6463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de-DE" sz="1200" b="1" dirty="0" err="1"/>
              <a:t>cutomer</a:t>
            </a:r>
            <a:r>
              <a:rPr lang="de-DE" sz="1200" b="1" dirty="0"/>
              <a:t> 2 Apps</a:t>
            </a:r>
            <a:endParaRPr lang="de-DE" sz="1200" dirty="0"/>
          </a:p>
          <a:p>
            <a:r>
              <a:rPr lang="de-DE" sz="1200" dirty="0"/>
              <a:t>cutomer2-apps.cloud.tk</a:t>
            </a:r>
          </a:p>
          <a:p>
            <a:r>
              <a:rPr lang="de-DE" sz="1200" dirty="0"/>
              <a:t>10.10.2.22</a:t>
            </a:r>
          </a:p>
        </p:txBody>
      </p:sp>
      <p:sp>
        <p:nvSpPr>
          <p:cNvPr id="3" name="Rechteck 2">
            <a:extLst>
              <a:ext uri="{FF2B5EF4-FFF2-40B4-BE49-F238E27FC236}">
                <a16:creationId xmlns:a16="http://schemas.microsoft.com/office/drawing/2014/main" id="{CB75F74E-FE5C-AAD6-89B3-D8A81D01B42A}"/>
              </a:ext>
            </a:extLst>
          </p:cNvPr>
          <p:cNvSpPr/>
          <p:nvPr/>
        </p:nvSpPr>
        <p:spPr>
          <a:xfrm>
            <a:off x="7530074" y="5213662"/>
            <a:ext cx="1872258"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de-DE" sz="1200" b="1" dirty="0" err="1"/>
              <a:t>cutomer</a:t>
            </a:r>
            <a:r>
              <a:rPr lang="de-DE" sz="1200" b="1" dirty="0"/>
              <a:t> … PBX</a:t>
            </a:r>
            <a:endParaRPr lang="de-DE" sz="1200" dirty="0"/>
          </a:p>
          <a:p>
            <a:r>
              <a:rPr lang="de-DE" sz="1200" dirty="0"/>
              <a:t>cutomerN-pbx.cloud.tk</a:t>
            </a:r>
          </a:p>
          <a:p>
            <a:r>
              <a:rPr lang="de-DE" sz="1200" dirty="0"/>
              <a:t>10.10.1…</a:t>
            </a:r>
          </a:p>
        </p:txBody>
      </p:sp>
      <p:sp>
        <p:nvSpPr>
          <p:cNvPr id="4" name="Rechteck 3">
            <a:extLst>
              <a:ext uri="{FF2B5EF4-FFF2-40B4-BE49-F238E27FC236}">
                <a16:creationId xmlns:a16="http://schemas.microsoft.com/office/drawing/2014/main" id="{20BB3285-2A51-8871-2DAF-84C606FED4B6}"/>
              </a:ext>
            </a:extLst>
          </p:cNvPr>
          <p:cNvSpPr/>
          <p:nvPr/>
        </p:nvSpPr>
        <p:spPr>
          <a:xfrm>
            <a:off x="9519284" y="5214408"/>
            <a:ext cx="1872258" cy="6463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de-DE" sz="1200" b="1" dirty="0" err="1"/>
              <a:t>cutomer</a:t>
            </a:r>
            <a:r>
              <a:rPr lang="de-DE" sz="1200" b="1" dirty="0"/>
              <a:t> … Apps</a:t>
            </a:r>
            <a:endParaRPr lang="de-DE" sz="1200" dirty="0"/>
          </a:p>
          <a:p>
            <a:r>
              <a:rPr lang="de-DE" sz="1200" dirty="0"/>
              <a:t>cutomerN-apps.cloud.tk</a:t>
            </a:r>
          </a:p>
          <a:p>
            <a:r>
              <a:rPr lang="de-DE" sz="1200" dirty="0"/>
              <a:t>10.10.2….</a:t>
            </a:r>
          </a:p>
        </p:txBody>
      </p:sp>
      <p:sp>
        <p:nvSpPr>
          <p:cNvPr id="5" name="Rechteck 4">
            <a:extLst>
              <a:ext uri="{FF2B5EF4-FFF2-40B4-BE49-F238E27FC236}">
                <a16:creationId xmlns:a16="http://schemas.microsoft.com/office/drawing/2014/main" id="{D3C45A6B-BFF9-8784-BCFB-E37EADDE13F0}"/>
              </a:ext>
            </a:extLst>
          </p:cNvPr>
          <p:cNvSpPr/>
          <p:nvPr/>
        </p:nvSpPr>
        <p:spPr>
          <a:xfrm>
            <a:off x="4336360" y="5216727"/>
            <a:ext cx="1224000" cy="646331"/>
          </a:xfrm>
          <a:prstGeom prst="rect">
            <a:avLst/>
          </a:prstGeom>
          <a:solidFill>
            <a:schemeClr val="accent2">
              <a:lumMod val="60000"/>
              <a:lumOff val="40000"/>
            </a:schemeClr>
          </a:solid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de-DE" sz="1200" b="1" dirty="0"/>
              <a:t>TURN 3</a:t>
            </a:r>
            <a:endParaRPr lang="de-DE" sz="1200" dirty="0"/>
          </a:p>
          <a:p>
            <a:r>
              <a:rPr lang="de-DE" sz="1200" dirty="0"/>
              <a:t>cloud-turn03</a:t>
            </a:r>
          </a:p>
          <a:p>
            <a:r>
              <a:rPr lang="de-DE" sz="1200" dirty="0"/>
              <a:t>172.16.1.12</a:t>
            </a:r>
          </a:p>
        </p:txBody>
      </p:sp>
      <p:sp>
        <p:nvSpPr>
          <p:cNvPr id="6" name="Rechteck 5">
            <a:extLst>
              <a:ext uri="{FF2B5EF4-FFF2-40B4-BE49-F238E27FC236}">
                <a16:creationId xmlns:a16="http://schemas.microsoft.com/office/drawing/2014/main" id="{995259AD-EC84-7096-CCFA-DDED72119462}"/>
              </a:ext>
            </a:extLst>
          </p:cNvPr>
          <p:cNvSpPr/>
          <p:nvPr/>
        </p:nvSpPr>
        <p:spPr>
          <a:xfrm>
            <a:off x="5731067" y="5216727"/>
            <a:ext cx="1224000" cy="646331"/>
          </a:xfrm>
          <a:prstGeom prst="rect">
            <a:avLst/>
          </a:prstGeom>
          <a:solidFill>
            <a:schemeClr val="accent2">
              <a:lumMod val="60000"/>
              <a:lumOff val="40000"/>
            </a:schemeClr>
          </a:solidFill>
          <a:ln>
            <a:solidFill>
              <a:schemeClr val="accent2">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de-DE" sz="1200" b="1" dirty="0"/>
              <a:t>TURN 4</a:t>
            </a:r>
            <a:endParaRPr lang="de-DE" sz="1200" dirty="0"/>
          </a:p>
          <a:p>
            <a:r>
              <a:rPr lang="de-DE" sz="1200" dirty="0"/>
              <a:t>cloud-turn04</a:t>
            </a:r>
          </a:p>
          <a:p>
            <a:r>
              <a:rPr lang="de-DE" sz="1200" dirty="0"/>
              <a:t>172.16.1.13</a:t>
            </a:r>
          </a:p>
        </p:txBody>
      </p:sp>
      <p:sp>
        <p:nvSpPr>
          <p:cNvPr id="37" name="Freihandform 5">
            <a:extLst>
              <a:ext uri="{FF2B5EF4-FFF2-40B4-BE49-F238E27FC236}">
                <a16:creationId xmlns:a16="http://schemas.microsoft.com/office/drawing/2014/main" id="{3675FDA4-99C6-4BCB-F1A6-F005C6B6878E}"/>
              </a:ext>
            </a:extLst>
          </p:cNvPr>
          <p:cNvSpPr/>
          <p:nvPr/>
        </p:nvSpPr>
        <p:spPr bwMode="auto">
          <a:xfrm>
            <a:off x="4205973" y="3095679"/>
            <a:ext cx="1340382" cy="1012347"/>
          </a:xfrm>
          <a:custGeom>
            <a:avLst/>
            <a:gdLst>
              <a:gd name="connsiteX0" fmla="*/ 0 w 683428"/>
              <a:gd name="connsiteY0" fmla="*/ 966651 h 989234"/>
              <a:gd name="connsiteX1" fmla="*/ 339634 w 683428"/>
              <a:gd name="connsiteY1" fmla="*/ 975360 h 989234"/>
              <a:gd name="connsiteX2" fmla="*/ 566057 w 683428"/>
              <a:gd name="connsiteY2" fmla="*/ 975360 h 989234"/>
              <a:gd name="connsiteX3" fmla="*/ 670560 w 683428"/>
              <a:gd name="connsiteY3" fmla="*/ 792480 h 989234"/>
              <a:gd name="connsiteX4" fmla="*/ 278674 w 683428"/>
              <a:gd name="connsiteY4" fmla="*/ 0 h 989234"/>
              <a:gd name="connsiteX0" fmla="*/ 0 w 683891"/>
              <a:gd name="connsiteY0" fmla="*/ 966651 h 989235"/>
              <a:gd name="connsiteX1" fmla="*/ 339634 w 683891"/>
              <a:gd name="connsiteY1" fmla="*/ 975360 h 989235"/>
              <a:gd name="connsiteX2" fmla="*/ 569006 w 683891"/>
              <a:gd name="connsiteY2" fmla="*/ 975360 h 989235"/>
              <a:gd name="connsiteX3" fmla="*/ 670560 w 683891"/>
              <a:gd name="connsiteY3" fmla="*/ 792480 h 989235"/>
              <a:gd name="connsiteX4" fmla="*/ 278674 w 683891"/>
              <a:gd name="connsiteY4" fmla="*/ 0 h 989235"/>
              <a:gd name="connsiteX0" fmla="*/ 0 w 683379"/>
              <a:gd name="connsiteY0" fmla="*/ 966651 h 979373"/>
              <a:gd name="connsiteX1" fmla="*/ 339634 w 683379"/>
              <a:gd name="connsiteY1" fmla="*/ 975360 h 979373"/>
              <a:gd name="connsiteX2" fmla="*/ 569006 w 683379"/>
              <a:gd name="connsiteY2" fmla="*/ 975360 h 979373"/>
              <a:gd name="connsiteX3" fmla="*/ 670560 w 683379"/>
              <a:gd name="connsiteY3" fmla="*/ 792480 h 979373"/>
              <a:gd name="connsiteX4" fmla="*/ 278674 w 683379"/>
              <a:gd name="connsiteY4" fmla="*/ 0 h 979373"/>
              <a:gd name="connsiteX0" fmla="*/ 0 w 683135"/>
              <a:gd name="connsiteY0" fmla="*/ 966651 h 976483"/>
              <a:gd name="connsiteX1" fmla="*/ 339634 w 683135"/>
              <a:gd name="connsiteY1" fmla="*/ 975360 h 976483"/>
              <a:gd name="connsiteX2" fmla="*/ 569006 w 683135"/>
              <a:gd name="connsiteY2" fmla="*/ 975360 h 976483"/>
              <a:gd name="connsiteX3" fmla="*/ 670560 w 683135"/>
              <a:gd name="connsiteY3" fmla="*/ 792480 h 976483"/>
              <a:gd name="connsiteX4" fmla="*/ 278674 w 683135"/>
              <a:gd name="connsiteY4" fmla="*/ 0 h 976483"/>
              <a:gd name="connsiteX0" fmla="*/ 0 w 683891"/>
              <a:gd name="connsiteY0" fmla="*/ 966651 h 976624"/>
              <a:gd name="connsiteX1" fmla="*/ 339634 w 683891"/>
              <a:gd name="connsiteY1" fmla="*/ 975360 h 976624"/>
              <a:gd name="connsiteX2" fmla="*/ 569006 w 683891"/>
              <a:gd name="connsiteY2" fmla="*/ 975360 h 976624"/>
              <a:gd name="connsiteX3" fmla="*/ 670560 w 683891"/>
              <a:gd name="connsiteY3" fmla="*/ 792480 h 976624"/>
              <a:gd name="connsiteX4" fmla="*/ 278674 w 683891"/>
              <a:gd name="connsiteY4" fmla="*/ 0 h 976624"/>
              <a:gd name="connsiteX0" fmla="*/ 0 w 1580148"/>
              <a:gd name="connsiteY0" fmla="*/ 198843 h 446743"/>
              <a:gd name="connsiteX1" fmla="*/ 339634 w 1580148"/>
              <a:gd name="connsiteY1" fmla="*/ 207552 h 446743"/>
              <a:gd name="connsiteX2" fmla="*/ 569006 w 1580148"/>
              <a:gd name="connsiteY2" fmla="*/ 207552 h 446743"/>
              <a:gd name="connsiteX3" fmla="*/ 670560 w 1580148"/>
              <a:gd name="connsiteY3" fmla="*/ 24672 h 446743"/>
              <a:gd name="connsiteX4" fmla="*/ 1577266 w 1580148"/>
              <a:gd name="connsiteY4" fmla="*/ 430371 h 446743"/>
              <a:gd name="connsiteX0" fmla="*/ 0 w 1678052"/>
              <a:gd name="connsiteY0" fmla="*/ 486498 h 729906"/>
              <a:gd name="connsiteX1" fmla="*/ 339634 w 1678052"/>
              <a:gd name="connsiteY1" fmla="*/ 495207 h 729906"/>
              <a:gd name="connsiteX2" fmla="*/ 569006 w 1678052"/>
              <a:gd name="connsiteY2" fmla="*/ 495207 h 729906"/>
              <a:gd name="connsiteX3" fmla="*/ 1676237 w 1678052"/>
              <a:gd name="connsiteY3" fmla="*/ 18037 h 729906"/>
              <a:gd name="connsiteX4" fmla="*/ 1577266 w 1678052"/>
              <a:gd name="connsiteY4" fmla="*/ 718026 h 729906"/>
              <a:gd name="connsiteX0" fmla="*/ 0 w 1678302"/>
              <a:gd name="connsiteY0" fmla="*/ 510840 h 754248"/>
              <a:gd name="connsiteX1" fmla="*/ 339634 w 1678302"/>
              <a:gd name="connsiteY1" fmla="*/ 519549 h 754248"/>
              <a:gd name="connsiteX2" fmla="*/ 686172 w 1678302"/>
              <a:gd name="connsiteY2" fmla="*/ 15052 h 754248"/>
              <a:gd name="connsiteX3" fmla="*/ 1676237 w 1678302"/>
              <a:gd name="connsiteY3" fmla="*/ 42379 h 754248"/>
              <a:gd name="connsiteX4" fmla="*/ 1577266 w 1678302"/>
              <a:gd name="connsiteY4" fmla="*/ 742368 h 754248"/>
              <a:gd name="connsiteX0" fmla="*/ 0 w 1677642"/>
              <a:gd name="connsiteY0" fmla="*/ 561198 h 804606"/>
              <a:gd name="connsiteX1" fmla="*/ 339634 w 1677642"/>
              <a:gd name="connsiteY1" fmla="*/ 569907 h 804606"/>
              <a:gd name="connsiteX2" fmla="*/ 285854 w 1677642"/>
              <a:gd name="connsiteY2" fmla="*/ 12858 h 804606"/>
              <a:gd name="connsiteX3" fmla="*/ 1676237 w 1677642"/>
              <a:gd name="connsiteY3" fmla="*/ 92737 h 804606"/>
              <a:gd name="connsiteX4" fmla="*/ 1577266 w 1677642"/>
              <a:gd name="connsiteY4" fmla="*/ 792726 h 804606"/>
              <a:gd name="connsiteX0" fmla="*/ 0 w 1677642"/>
              <a:gd name="connsiteY0" fmla="*/ 561198 h 804606"/>
              <a:gd name="connsiteX1" fmla="*/ 285854 w 1677642"/>
              <a:gd name="connsiteY1" fmla="*/ 12858 h 804606"/>
              <a:gd name="connsiteX2" fmla="*/ 1676237 w 1677642"/>
              <a:gd name="connsiteY2" fmla="*/ 92737 h 804606"/>
              <a:gd name="connsiteX3" fmla="*/ 1577266 w 1677642"/>
              <a:gd name="connsiteY3" fmla="*/ 792726 h 804606"/>
              <a:gd name="connsiteX0" fmla="*/ 0 w 1676237"/>
              <a:gd name="connsiteY0" fmla="*/ 486499 h 729907"/>
              <a:gd name="connsiteX1" fmla="*/ 1676237 w 1676237"/>
              <a:gd name="connsiteY1" fmla="*/ 18038 h 729907"/>
              <a:gd name="connsiteX2" fmla="*/ 1577266 w 1676237"/>
              <a:gd name="connsiteY2" fmla="*/ 718027 h 729907"/>
              <a:gd name="connsiteX0" fmla="*/ 0 w 1568834"/>
              <a:gd name="connsiteY0" fmla="*/ 0 h 800456"/>
              <a:gd name="connsiteX1" fmla="*/ 1568834 w 1568834"/>
              <a:gd name="connsiteY1" fmla="*/ 88587 h 800456"/>
              <a:gd name="connsiteX2" fmla="*/ 1469863 w 1568834"/>
              <a:gd name="connsiteY2" fmla="*/ 788576 h 800456"/>
              <a:gd name="connsiteX0" fmla="*/ 0 w 1667588"/>
              <a:gd name="connsiteY0" fmla="*/ 0 h 804758"/>
              <a:gd name="connsiteX1" fmla="*/ 1568834 w 1667588"/>
              <a:gd name="connsiteY1" fmla="*/ 88587 h 804758"/>
              <a:gd name="connsiteX2" fmla="*/ 1469863 w 1667588"/>
              <a:gd name="connsiteY2" fmla="*/ 788576 h 804758"/>
              <a:gd name="connsiteX0" fmla="*/ 0 w 1715224"/>
              <a:gd name="connsiteY0" fmla="*/ 32957 h 836526"/>
              <a:gd name="connsiteX1" fmla="*/ 1627417 w 1715224"/>
              <a:gd name="connsiteY1" fmla="*/ 58482 h 836526"/>
              <a:gd name="connsiteX2" fmla="*/ 1469863 w 1715224"/>
              <a:gd name="connsiteY2" fmla="*/ 821533 h 836526"/>
              <a:gd name="connsiteX0" fmla="*/ 0 w 1694979"/>
              <a:gd name="connsiteY0" fmla="*/ 49303 h 1070931"/>
              <a:gd name="connsiteX1" fmla="*/ 1627417 w 1694979"/>
              <a:gd name="connsiteY1" fmla="*/ 74828 h 1070931"/>
              <a:gd name="connsiteX2" fmla="*/ 1372225 w 1694979"/>
              <a:gd name="connsiteY2" fmla="*/ 1058596 h 1070931"/>
              <a:gd name="connsiteX0" fmla="*/ 0 w 1720009"/>
              <a:gd name="connsiteY0" fmla="*/ 29844 h 792013"/>
              <a:gd name="connsiteX1" fmla="*/ 1627417 w 1720009"/>
              <a:gd name="connsiteY1" fmla="*/ 55369 h 792013"/>
              <a:gd name="connsiteX2" fmla="*/ 1489391 w 1720009"/>
              <a:gd name="connsiteY2" fmla="*/ 776378 h 792013"/>
              <a:gd name="connsiteX0" fmla="*/ 0 w 1734000"/>
              <a:gd name="connsiteY0" fmla="*/ 29844 h 776378"/>
              <a:gd name="connsiteX1" fmla="*/ 1627417 w 1734000"/>
              <a:gd name="connsiteY1" fmla="*/ 55369 h 776378"/>
              <a:gd name="connsiteX2" fmla="*/ 1489391 w 1734000"/>
              <a:gd name="connsiteY2" fmla="*/ 776378 h 776378"/>
              <a:gd name="connsiteX0" fmla="*/ 0 w 1825588"/>
              <a:gd name="connsiteY0" fmla="*/ 46190 h 1013442"/>
              <a:gd name="connsiteX1" fmla="*/ 1627417 w 1825588"/>
              <a:gd name="connsiteY1" fmla="*/ 71715 h 1013442"/>
              <a:gd name="connsiteX2" fmla="*/ 1704196 w 1825588"/>
              <a:gd name="connsiteY2" fmla="*/ 1013442 h 1013442"/>
              <a:gd name="connsiteX0" fmla="*/ 0 w 1787778"/>
              <a:gd name="connsiteY0" fmla="*/ 46190 h 1013442"/>
              <a:gd name="connsiteX1" fmla="*/ 1627417 w 1787778"/>
              <a:gd name="connsiteY1" fmla="*/ 71715 h 1013442"/>
              <a:gd name="connsiteX2" fmla="*/ 1704196 w 1787778"/>
              <a:gd name="connsiteY2" fmla="*/ 1013442 h 1013442"/>
              <a:gd name="connsiteX0" fmla="*/ 0 w 1995738"/>
              <a:gd name="connsiteY0" fmla="*/ 43856 h 979577"/>
              <a:gd name="connsiteX1" fmla="*/ 1627417 w 1995738"/>
              <a:gd name="connsiteY1" fmla="*/ 69381 h 979577"/>
              <a:gd name="connsiteX2" fmla="*/ 1987348 w 1995738"/>
              <a:gd name="connsiteY2" fmla="*/ 979577 h 979577"/>
              <a:gd name="connsiteX0" fmla="*/ 0 w 1995738"/>
              <a:gd name="connsiteY0" fmla="*/ 46073 h 981794"/>
              <a:gd name="connsiteX1" fmla="*/ 1627417 w 1995738"/>
              <a:gd name="connsiteY1" fmla="*/ 71598 h 981794"/>
              <a:gd name="connsiteX2" fmla="*/ 1987348 w 1995738"/>
              <a:gd name="connsiteY2" fmla="*/ 981794 h 981794"/>
              <a:gd name="connsiteX0" fmla="*/ 0 w 1892128"/>
              <a:gd name="connsiteY0" fmla="*/ 46073 h 981794"/>
              <a:gd name="connsiteX1" fmla="*/ 1523807 w 1892128"/>
              <a:gd name="connsiteY1" fmla="*/ 71598 h 981794"/>
              <a:gd name="connsiteX2" fmla="*/ 1883738 w 1892128"/>
              <a:gd name="connsiteY2" fmla="*/ 981794 h 981794"/>
              <a:gd name="connsiteX0" fmla="*/ 0 w 1892128"/>
              <a:gd name="connsiteY0" fmla="*/ 693 h 936414"/>
              <a:gd name="connsiteX1" fmla="*/ 1523807 w 1892128"/>
              <a:gd name="connsiteY1" fmla="*/ 102418 h 936414"/>
              <a:gd name="connsiteX2" fmla="*/ 1883738 w 1892128"/>
              <a:gd name="connsiteY2" fmla="*/ 936414 h 936414"/>
              <a:gd name="connsiteX0" fmla="*/ 0 w 1896053"/>
              <a:gd name="connsiteY0" fmla="*/ 0 h 935721"/>
              <a:gd name="connsiteX1" fmla="*/ 1568211 w 1896053"/>
              <a:gd name="connsiteY1" fmla="*/ 139825 h 935721"/>
              <a:gd name="connsiteX2" fmla="*/ 1883738 w 1896053"/>
              <a:gd name="connsiteY2" fmla="*/ 935721 h 935721"/>
              <a:gd name="connsiteX0" fmla="*/ 0 w 1890516"/>
              <a:gd name="connsiteY0" fmla="*/ 692 h 936413"/>
              <a:gd name="connsiteX1" fmla="*/ 1494204 w 1890516"/>
              <a:gd name="connsiteY1" fmla="*/ 102417 h 936413"/>
              <a:gd name="connsiteX2" fmla="*/ 1883738 w 1890516"/>
              <a:gd name="connsiteY2" fmla="*/ 936413 h 936413"/>
              <a:gd name="connsiteX0" fmla="*/ 0 w 1890516"/>
              <a:gd name="connsiteY0" fmla="*/ 692 h 936413"/>
              <a:gd name="connsiteX1" fmla="*/ 1494204 w 1890516"/>
              <a:gd name="connsiteY1" fmla="*/ 102417 h 936413"/>
              <a:gd name="connsiteX2" fmla="*/ 1883738 w 1890516"/>
              <a:gd name="connsiteY2" fmla="*/ 936413 h 936413"/>
              <a:gd name="connsiteX0" fmla="*/ 0 w 1890516"/>
              <a:gd name="connsiteY0" fmla="*/ 4670 h 940391"/>
              <a:gd name="connsiteX1" fmla="*/ 1494204 w 1890516"/>
              <a:gd name="connsiteY1" fmla="*/ 106395 h 940391"/>
              <a:gd name="connsiteX2" fmla="*/ 1883738 w 1890516"/>
              <a:gd name="connsiteY2" fmla="*/ 940391 h 940391"/>
              <a:gd name="connsiteX0" fmla="*/ 0 w 1890516"/>
              <a:gd name="connsiteY0" fmla="*/ 16938 h 952659"/>
              <a:gd name="connsiteX1" fmla="*/ 1494204 w 1890516"/>
              <a:gd name="connsiteY1" fmla="*/ 118663 h 952659"/>
              <a:gd name="connsiteX2" fmla="*/ 1883738 w 1890516"/>
              <a:gd name="connsiteY2" fmla="*/ 952659 h 952659"/>
              <a:gd name="connsiteX0" fmla="*/ 0 w 1890516"/>
              <a:gd name="connsiteY0" fmla="*/ 693 h 936414"/>
              <a:gd name="connsiteX1" fmla="*/ 1494204 w 1890516"/>
              <a:gd name="connsiteY1" fmla="*/ 102418 h 936414"/>
              <a:gd name="connsiteX2" fmla="*/ 1883738 w 1890516"/>
              <a:gd name="connsiteY2" fmla="*/ 936414 h 936414"/>
            </a:gdLst>
            <a:ahLst/>
            <a:cxnLst>
              <a:cxn ang="0">
                <a:pos x="connsiteX0" y="connsiteY0"/>
              </a:cxn>
              <a:cxn ang="0">
                <a:pos x="connsiteX1" y="connsiteY1"/>
              </a:cxn>
              <a:cxn ang="0">
                <a:pos x="connsiteX2" y="connsiteY2"/>
              </a:cxn>
            </a:cxnLst>
            <a:rect l="l" t="t" r="r" b="b"/>
            <a:pathLst>
              <a:path w="1890516" h="936414">
                <a:moveTo>
                  <a:pt x="0" y="693"/>
                </a:moveTo>
                <a:cubicBezTo>
                  <a:pt x="730165" y="20697"/>
                  <a:pt x="1162979" y="-53536"/>
                  <a:pt x="1494204" y="102418"/>
                </a:cubicBezTo>
                <a:cubicBezTo>
                  <a:pt x="1825429" y="258372"/>
                  <a:pt x="1918310" y="446931"/>
                  <a:pt x="1883738" y="936414"/>
                </a:cubicBezTo>
              </a:path>
            </a:pathLst>
          </a:custGeom>
          <a:noFill/>
          <a:ln w="28575">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a:p>
        </p:txBody>
      </p:sp>
      <p:sp>
        <p:nvSpPr>
          <p:cNvPr id="40" name="Freihandform 5">
            <a:extLst>
              <a:ext uri="{FF2B5EF4-FFF2-40B4-BE49-F238E27FC236}">
                <a16:creationId xmlns:a16="http://schemas.microsoft.com/office/drawing/2014/main" id="{23563BC6-6405-29FA-9DF3-5DAA8008D172}"/>
              </a:ext>
            </a:extLst>
          </p:cNvPr>
          <p:cNvSpPr/>
          <p:nvPr/>
        </p:nvSpPr>
        <p:spPr bwMode="auto">
          <a:xfrm>
            <a:off x="6064793" y="3445149"/>
            <a:ext cx="3431225" cy="646796"/>
          </a:xfrm>
          <a:custGeom>
            <a:avLst/>
            <a:gdLst>
              <a:gd name="connsiteX0" fmla="*/ 0 w 683428"/>
              <a:gd name="connsiteY0" fmla="*/ 966651 h 989234"/>
              <a:gd name="connsiteX1" fmla="*/ 339634 w 683428"/>
              <a:gd name="connsiteY1" fmla="*/ 975360 h 989234"/>
              <a:gd name="connsiteX2" fmla="*/ 566057 w 683428"/>
              <a:gd name="connsiteY2" fmla="*/ 975360 h 989234"/>
              <a:gd name="connsiteX3" fmla="*/ 670560 w 683428"/>
              <a:gd name="connsiteY3" fmla="*/ 792480 h 989234"/>
              <a:gd name="connsiteX4" fmla="*/ 278674 w 683428"/>
              <a:gd name="connsiteY4" fmla="*/ 0 h 989234"/>
              <a:gd name="connsiteX0" fmla="*/ 0 w 683891"/>
              <a:gd name="connsiteY0" fmla="*/ 966651 h 989235"/>
              <a:gd name="connsiteX1" fmla="*/ 339634 w 683891"/>
              <a:gd name="connsiteY1" fmla="*/ 975360 h 989235"/>
              <a:gd name="connsiteX2" fmla="*/ 569006 w 683891"/>
              <a:gd name="connsiteY2" fmla="*/ 975360 h 989235"/>
              <a:gd name="connsiteX3" fmla="*/ 670560 w 683891"/>
              <a:gd name="connsiteY3" fmla="*/ 792480 h 989235"/>
              <a:gd name="connsiteX4" fmla="*/ 278674 w 683891"/>
              <a:gd name="connsiteY4" fmla="*/ 0 h 989235"/>
              <a:gd name="connsiteX0" fmla="*/ 0 w 683379"/>
              <a:gd name="connsiteY0" fmla="*/ 966651 h 979373"/>
              <a:gd name="connsiteX1" fmla="*/ 339634 w 683379"/>
              <a:gd name="connsiteY1" fmla="*/ 975360 h 979373"/>
              <a:gd name="connsiteX2" fmla="*/ 569006 w 683379"/>
              <a:gd name="connsiteY2" fmla="*/ 975360 h 979373"/>
              <a:gd name="connsiteX3" fmla="*/ 670560 w 683379"/>
              <a:gd name="connsiteY3" fmla="*/ 792480 h 979373"/>
              <a:gd name="connsiteX4" fmla="*/ 278674 w 683379"/>
              <a:gd name="connsiteY4" fmla="*/ 0 h 979373"/>
              <a:gd name="connsiteX0" fmla="*/ 0 w 683135"/>
              <a:gd name="connsiteY0" fmla="*/ 966651 h 976483"/>
              <a:gd name="connsiteX1" fmla="*/ 339634 w 683135"/>
              <a:gd name="connsiteY1" fmla="*/ 975360 h 976483"/>
              <a:gd name="connsiteX2" fmla="*/ 569006 w 683135"/>
              <a:gd name="connsiteY2" fmla="*/ 975360 h 976483"/>
              <a:gd name="connsiteX3" fmla="*/ 670560 w 683135"/>
              <a:gd name="connsiteY3" fmla="*/ 792480 h 976483"/>
              <a:gd name="connsiteX4" fmla="*/ 278674 w 683135"/>
              <a:gd name="connsiteY4" fmla="*/ 0 h 976483"/>
              <a:gd name="connsiteX0" fmla="*/ 0 w 683891"/>
              <a:gd name="connsiteY0" fmla="*/ 966651 h 976624"/>
              <a:gd name="connsiteX1" fmla="*/ 339634 w 683891"/>
              <a:gd name="connsiteY1" fmla="*/ 975360 h 976624"/>
              <a:gd name="connsiteX2" fmla="*/ 569006 w 683891"/>
              <a:gd name="connsiteY2" fmla="*/ 975360 h 976624"/>
              <a:gd name="connsiteX3" fmla="*/ 670560 w 683891"/>
              <a:gd name="connsiteY3" fmla="*/ 792480 h 976624"/>
              <a:gd name="connsiteX4" fmla="*/ 278674 w 683891"/>
              <a:gd name="connsiteY4" fmla="*/ 0 h 976624"/>
              <a:gd name="connsiteX0" fmla="*/ 0 w 1580148"/>
              <a:gd name="connsiteY0" fmla="*/ 198843 h 446743"/>
              <a:gd name="connsiteX1" fmla="*/ 339634 w 1580148"/>
              <a:gd name="connsiteY1" fmla="*/ 207552 h 446743"/>
              <a:gd name="connsiteX2" fmla="*/ 569006 w 1580148"/>
              <a:gd name="connsiteY2" fmla="*/ 207552 h 446743"/>
              <a:gd name="connsiteX3" fmla="*/ 670560 w 1580148"/>
              <a:gd name="connsiteY3" fmla="*/ 24672 h 446743"/>
              <a:gd name="connsiteX4" fmla="*/ 1577266 w 1580148"/>
              <a:gd name="connsiteY4" fmla="*/ 430371 h 446743"/>
              <a:gd name="connsiteX0" fmla="*/ 0 w 1678052"/>
              <a:gd name="connsiteY0" fmla="*/ 486498 h 729906"/>
              <a:gd name="connsiteX1" fmla="*/ 339634 w 1678052"/>
              <a:gd name="connsiteY1" fmla="*/ 495207 h 729906"/>
              <a:gd name="connsiteX2" fmla="*/ 569006 w 1678052"/>
              <a:gd name="connsiteY2" fmla="*/ 495207 h 729906"/>
              <a:gd name="connsiteX3" fmla="*/ 1676237 w 1678052"/>
              <a:gd name="connsiteY3" fmla="*/ 18037 h 729906"/>
              <a:gd name="connsiteX4" fmla="*/ 1577266 w 1678052"/>
              <a:gd name="connsiteY4" fmla="*/ 718026 h 729906"/>
              <a:gd name="connsiteX0" fmla="*/ 0 w 1678302"/>
              <a:gd name="connsiteY0" fmla="*/ 510840 h 754248"/>
              <a:gd name="connsiteX1" fmla="*/ 339634 w 1678302"/>
              <a:gd name="connsiteY1" fmla="*/ 519549 h 754248"/>
              <a:gd name="connsiteX2" fmla="*/ 686172 w 1678302"/>
              <a:gd name="connsiteY2" fmla="*/ 15052 h 754248"/>
              <a:gd name="connsiteX3" fmla="*/ 1676237 w 1678302"/>
              <a:gd name="connsiteY3" fmla="*/ 42379 h 754248"/>
              <a:gd name="connsiteX4" fmla="*/ 1577266 w 1678302"/>
              <a:gd name="connsiteY4" fmla="*/ 742368 h 754248"/>
              <a:gd name="connsiteX0" fmla="*/ 0 w 1677642"/>
              <a:gd name="connsiteY0" fmla="*/ 561198 h 804606"/>
              <a:gd name="connsiteX1" fmla="*/ 339634 w 1677642"/>
              <a:gd name="connsiteY1" fmla="*/ 569907 h 804606"/>
              <a:gd name="connsiteX2" fmla="*/ 285854 w 1677642"/>
              <a:gd name="connsiteY2" fmla="*/ 12858 h 804606"/>
              <a:gd name="connsiteX3" fmla="*/ 1676237 w 1677642"/>
              <a:gd name="connsiteY3" fmla="*/ 92737 h 804606"/>
              <a:gd name="connsiteX4" fmla="*/ 1577266 w 1677642"/>
              <a:gd name="connsiteY4" fmla="*/ 792726 h 804606"/>
              <a:gd name="connsiteX0" fmla="*/ 0 w 1677642"/>
              <a:gd name="connsiteY0" fmla="*/ 561198 h 804606"/>
              <a:gd name="connsiteX1" fmla="*/ 285854 w 1677642"/>
              <a:gd name="connsiteY1" fmla="*/ 12858 h 804606"/>
              <a:gd name="connsiteX2" fmla="*/ 1676237 w 1677642"/>
              <a:gd name="connsiteY2" fmla="*/ 92737 h 804606"/>
              <a:gd name="connsiteX3" fmla="*/ 1577266 w 1677642"/>
              <a:gd name="connsiteY3" fmla="*/ 792726 h 804606"/>
              <a:gd name="connsiteX0" fmla="*/ 0 w 1676237"/>
              <a:gd name="connsiteY0" fmla="*/ 486499 h 729907"/>
              <a:gd name="connsiteX1" fmla="*/ 1676237 w 1676237"/>
              <a:gd name="connsiteY1" fmla="*/ 18038 h 729907"/>
              <a:gd name="connsiteX2" fmla="*/ 1577266 w 1676237"/>
              <a:gd name="connsiteY2" fmla="*/ 718027 h 729907"/>
              <a:gd name="connsiteX0" fmla="*/ 0 w 1568834"/>
              <a:gd name="connsiteY0" fmla="*/ 0 h 800456"/>
              <a:gd name="connsiteX1" fmla="*/ 1568834 w 1568834"/>
              <a:gd name="connsiteY1" fmla="*/ 88587 h 800456"/>
              <a:gd name="connsiteX2" fmla="*/ 1469863 w 1568834"/>
              <a:gd name="connsiteY2" fmla="*/ 788576 h 800456"/>
              <a:gd name="connsiteX0" fmla="*/ 0 w 1667588"/>
              <a:gd name="connsiteY0" fmla="*/ 0 h 804758"/>
              <a:gd name="connsiteX1" fmla="*/ 1568834 w 1667588"/>
              <a:gd name="connsiteY1" fmla="*/ 88587 h 804758"/>
              <a:gd name="connsiteX2" fmla="*/ 1469863 w 1667588"/>
              <a:gd name="connsiteY2" fmla="*/ 788576 h 804758"/>
              <a:gd name="connsiteX0" fmla="*/ 0 w 1715224"/>
              <a:gd name="connsiteY0" fmla="*/ 32957 h 836526"/>
              <a:gd name="connsiteX1" fmla="*/ 1627417 w 1715224"/>
              <a:gd name="connsiteY1" fmla="*/ 58482 h 836526"/>
              <a:gd name="connsiteX2" fmla="*/ 1469863 w 1715224"/>
              <a:gd name="connsiteY2" fmla="*/ 821533 h 836526"/>
              <a:gd name="connsiteX0" fmla="*/ 0 w 1694979"/>
              <a:gd name="connsiteY0" fmla="*/ 49303 h 1070931"/>
              <a:gd name="connsiteX1" fmla="*/ 1627417 w 1694979"/>
              <a:gd name="connsiteY1" fmla="*/ 74828 h 1070931"/>
              <a:gd name="connsiteX2" fmla="*/ 1372225 w 1694979"/>
              <a:gd name="connsiteY2" fmla="*/ 1058596 h 1070931"/>
              <a:gd name="connsiteX0" fmla="*/ 0 w 1720009"/>
              <a:gd name="connsiteY0" fmla="*/ 29844 h 792013"/>
              <a:gd name="connsiteX1" fmla="*/ 1627417 w 1720009"/>
              <a:gd name="connsiteY1" fmla="*/ 55369 h 792013"/>
              <a:gd name="connsiteX2" fmla="*/ 1489391 w 1720009"/>
              <a:gd name="connsiteY2" fmla="*/ 776378 h 792013"/>
              <a:gd name="connsiteX0" fmla="*/ 0 w 1734000"/>
              <a:gd name="connsiteY0" fmla="*/ 29844 h 776378"/>
              <a:gd name="connsiteX1" fmla="*/ 1627417 w 1734000"/>
              <a:gd name="connsiteY1" fmla="*/ 55369 h 776378"/>
              <a:gd name="connsiteX2" fmla="*/ 1489391 w 1734000"/>
              <a:gd name="connsiteY2" fmla="*/ 776378 h 776378"/>
              <a:gd name="connsiteX0" fmla="*/ 0 w 1825588"/>
              <a:gd name="connsiteY0" fmla="*/ 46190 h 1013442"/>
              <a:gd name="connsiteX1" fmla="*/ 1627417 w 1825588"/>
              <a:gd name="connsiteY1" fmla="*/ 71715 h 1013442"/>
              <a:gd name="connsiteX2" fmla="*/ 1704196 w 1825588"/>
              <a:gd name="connsiteY2" fmla="*/ 1013442 h 1013442"/>
              <a:gd name="connsiteX0" fmla="*/ 0 w 1787778"/>
              <a:gd name="connsiteY0" fmla="*/ 46190 h 1013442"/>
              <a:gd name="connsiteX1" fmla="*/ 1627417 w 1787778"/>
              <a:gd name="connsiteY1" fmla="*/ 71715 h 1013442"/>
              <a:gd name="connsiteX2" fmla="*/ 1704196 w 1787778"/>
              <a:gd name="connsiteY2" fmla="*/ 1013442 h 1013442"/>
              <a:gd name="connsiteX0" fmla="*/ 0 w 1995738"/>
              <a:gd name="connsiteY0" fmla="*/ 43856 h 979577"/>
              <a:gd name="connsiteX1" fmla="*/ 1627417 w 1995738"/>
              <a:gd name="connsiteY1" fmla="*/ 69381 h 979577"/>
              <a:gd name="connsiteX2" fmla="*/ 1987348 w 1995738"/>
              <a:gd name="connsiteY2" fmla="*/ 979577 h 979577"/>
              <a:gd name="connsiteX0" fmla="*/ 0 w 1988554"/>
              <a:gd name="connsiteY0" fmla="*/ 482362 h 1418083"/>
              <a:gd name="connsiteX1" fmla="*/ 973238 w 1988554"/>
              <a:gd name="connsiteY1" fmla="*/ 24411 h 1418083"/>
              <a:gd name="connsiteX2" fmla="*/ 1987348 w 1988554"/>
              <a:gd name="connsiteY2" fmla="*/ 1418083 h 1418083"/>
              <a:gd name="connsiteX0" fmla="*/ 0 w 3188815"/>
              <a:gd name="connsiteY0" fmla="*/ 794704 h 796297"/>
              <a:gd name="connsiteX1" fmla="*/ 973238 w 3188815"/>
              <a:gd name="connsiteY1" fmla="*/ 336753 h 796297"/>
              <a:gd name="connsiteX2" fmla="*/ 3188301 w 3188815"/>
              <a:gd name="connsiteY2" fmla="*/ 206425 h 796297"/>
              <a:gd name="connsiteX0" fmla="*/ 0 w 3188301"/>
              <a:gd name="connsiteY0" fmla="*/ 669551 h 671144"/>
              <a:gd name="connsiteX1" fmla="*/ 973238 w 3188301"/>
              <a:gd name="connsiteY1" fmla="*/ 211600 h 671144"/>
              <a:gd name="connsiteX2" fmla="*/ 3188301 w 3188301"/>
              <a:gd name="connsiteY2" fmla="*/ 81272 h 671144"/>
              <a:gd name="connsiteX0" fmla="*/ 0 w 3256648"/>
              <a:gd name="connsiteY0" fmla="*/ 741502 h 743150"/>
              <a:gd name="connsiteX1" fmla="*/ 973238 w 3256648"/>
              <a:gd name="connsiteY1" fmla="*/ 283551 h 743150"/>
              <a:gd name="connsiteX2" fmla="*/ 3256648 w 3256648"/>
              <a:gd name="connsiteY2" fmla="*/ 69140 h 743150"/>
              <a:gd name="connsiteX0" fmla="*/ 0 w 3256648"/>
              <a:gd name="connsiteY0" fmla="*/ 777008 h 778656"/>
              <a:gd name="connsiteX1" fmla="*/ 973238 w 3256648"/>
              <a:gd name="connsiteY1" fmla="*/ 319057 h 778656"/>
              <a:gd name="connsiteX2" fmla="*/ 3256648 w 3256648"/>
              <a:gd name="connsiteY2" fmla="*/ 104646 h 778656"/>
              <a:gd name="connsiteX0" fmla="*/ 0 w 3256648"/>
              <a:gd name="connsiteY0" fmla="*/ 795558 h 796890"/>
              <a:gd name="connsiteX1" fmla="*/ 1109932 w 3256648"/>
              <a:gd name="connsiteY1" fmla="*/ 243014 h 796890"/>
              <a:gd name="connsiteX2" fmla="*/ 3256648 w 3256648"/>
              <a:gd name="connsiteY2" fmla="*/ 123196 h 796890"/>
              <a:gd name="connsiteX0" fmla="*/ 0 w 3256648"/>
              <a:gd name="connsiteY0" fmla="*/ 795558 h 795558"/>
              <a:gd name="connsiteX1" fmla="*/ 1109932 w 3256648"/>
              <a:gd name="connsiteY1" fmla="*/ 243014 h 795558"/>
              <a:gd name="connsiteX2" fmla="*/ 3256648 w 3256648"/>
              <a:gd name="connsiteY2" fmla="*/ 123196 h 795558"/>
              <a:gd name="connsiteX0" fmla="*/ 0 w 2934441"/>
              <a:gd name="connsiteY0" fmla="*/ 795558 h 795558"/>
              <a:gd name="connsiteX1" fmla="*/ 787725 w 2934441"/>
              <a:gd name="connsiteY1" fmla="*/ 243014 h 795558"/>
              <a:gd name="connsiteX2" fmla="*/ 2934441 w 2934441"/>
              <a:gd name="connsiteY2" fmla="*/ 123196 h 795558"/>
              <a:gd name="connsiteX0" fmla="*/ 0 w 2934441"/>
              <a:gd name="connsiteY0" fmla="*/ 795558 h 795558"/>
              <a:gd name="connsiteX1" fmla="*/ 787725 w 2934441"/>
              <a:gd name="connsiteY1" fmla="*/ 243014 h 795558"/>
              <a:gd name="connsiteX2" fmla="*/ 2934441 w 2934441"/>
              <a:gd name="connsiteY2" fmla="*/ 123196 h 795558"/>
              <a:gd name="connsiteX0" fmla="*/ 0 w 3217593"/>
              <a:gd name="connsiteY0" fmla="*/ 752136 h 752136"/>
              <a:gd name="connsiteX1" fmla="*/ 1070877 w 3217593"/>
              <a:gd name="connsiteY1" fmla="*/ 241633 h 752136"/>
              <a:gd name="connsiteX2" fmla="*/ 3217593 w 3217593"/>
              <a:gd name="connsiteY2" fmla="*/ 121815 h 752136"/>
              <a:gd name="connsiteX0" fmla="*/ 0 w 3217593"/>
              <a:gd name="connsiteY0" fmla="*/ 787993 h 787993"/>
              <a:gd name="connsiteX1" fmla="*/ 1412612 w 3217593"/>
              <a:gd name="connsiteY1" fmla="*/ 151366 h 787993"/>
              <a:gd name="connsiteX2" fmla="*/ 3217593 w 3217593"/>
              <a:gd name="connsiteY2" fmla="*/ 157672 h 787993"/>
              <a:gd name="connsiteX0" fmla="*/ 0 w 3217593"/>
              <a:gd name="connsiteY0" fmla="*/ 773524 h 773524"/>
              <a:gd name="connsiteX1" fmla="*/ 1412612 w 3217593"/>
              <a:gd name="connsiteY1" fmla="*/ 136897 h 773524"/>
              <a:gd name="connsiteX2" fmla="*/ 3217593 w 3217593"/>
              <a:gd name="connsiteY2" fmla="*/ 143203 h 773524"/>
              <a:gd name="connsiteX0" fmla="*/ 0 w 3217593"/>
              <a:gd name="connsiteY0" fmla="*/ 764271 h 764271"/>
              <a:gd name="connsiteX1" fmla="*/ 1412612 w 3217593"/>
              <a:gd name="connsiteY1" fmla="*/ 127644 h 764271"/>
              <a:gd name="connsiteX2" fmla="*/ 3217593 w 3217593"/>
              <a:gd name="connsiteY2" fmla="*/ 133950 h 764271"/>
              <a:gd name="connsiteX0" fmla="*/ 0 w 3217593"/>
              <a:gd name="connsiteY0" fmla="*/ 718363 h 718363"/>
              <a:gd name="connsiteX1" fmla="*/ 1412612 w 3217593"/>
              <a:gd name="connsiteY1" fmla="*/ 81736 h 718363"/>
              <a:gd name="connsiteX2" fmla="*/ 3217593 w 3217593"/>
              <a:gd name="connsiteY2" fmla="*/ 88042 h 718363"/>
              <a:gd name="connsiteX0" fmla="*/ 0 w 3217593"/>
              <a:gd name="connsiteY0" fmla="*/ 822826 h 822826"/>
              <a:gd name="connsiteX1" fmla="*/ 1412612 w 3217593"/>
              <a:gd name="connsiteY1" fmla="*/ 18034 h 822826"/>
              <a:gd name="connsiteX2" fmla="*/ 3217593 w 3217593"/>
              <a:gd name="connsiteY2" fmla="*/ 192505 h 822826"/>
              <a:gd name="connsiteX0" fmla="*/ 0 w 3217593"/>
              <a:gd name="connsiteY0" fmla="*/ 827625 h 827625"/>
              <a:gd name="connsiteX1" fmla="*/ 1412612 w 3217593"/>
              <a:gd name="connsiteY1" fmla="*/ 22833 h 827625"/>
              <a:gd name="connsiteX2" fmla="*/ 3217593 w 3217593"/>
              <a:gd name="connsiteY2" fmla="*/ 197304 h 827625"/>
              <a:gd name="connsiteX0" fmla="*/ 0 w 3217593"/>
              <a:gd name="connsiteY0" fmla="*/ 834045 h 834045"/>
              <a:gd name="connsiteX1" fmla="*/ 1412612 w 3217593"/>
              <a:gd name="connsiteY1" fmla="*/ 29253 h 834045"/>
              <a:gd name="connsiteX2" fmla="*/ 3217593 w 3217593"/>
              <a:gd name="connsiteY2" fmla="*/ 203724 h 834045"/>
              <a:gd name="connsiteX0" fmla="*/ 0 w 3217593"/>
              <a:gd name="connsiteY0" fmla="*/ 805495 h 805495"/>
              <a:gd name="connsiteX1" fmla="*/ 1378506 w 3217593"/>
              <a:gd name="connsiteY1" fmla="*/ 42269 h 805495"/>
              <a:gd name="connsiteX2" fmla="*/ 3217593 w 3217593"/>
              <a:gd name="connsiteY2" fmla="*/ 175174 h 805495"/>
              <a:gd name="connsiteX0" fmla="*/ 0 w 3140855"/>
              <a:gd name="connsiteY0" fmla="*/ 881651 h 881650"/>
              <a:gd name="connsiteX1" fmla="*/ 1301768 w 3140855"/>
              <a:gd name="connsiteY1" fmla="*/ 68544 h 881650"/>
              <a:gd name="connsiteX2" fmla="*/ 3140855 w 3140855"/>
              <a:gd name="connsiteY2" fmla="*/ 201449 h 881650"/>
              <a:gd name="connsiteX0" fmla="*/ 0 w 3140855"/>
              <a:gd name="connsiteY0" fmla="*/ 881651 h 881651"/>
              <a:gd name="connsiteX1" fmla="*/ 1301768 w 3140855"/>
              <a:gd name="connsiteY1" fmla="*/ 68544 h 881651"/>
              <a:gd name="connsiteX2" fmla="*/ 3140855 w 3140855"/>
              <a:gd name="connsiteY2" fmla="*/ 201449 h 881651"/>
              <a:gd name="connsiteX0" fmla="*/ 0 w 3140855"/>
              <a:gd name="connsiteY0" fmla="*/ 881651 h 881651"/>
              <a:gd name="connsiteX1" fmla="*/ 1335874 w 3140855"/>
              <a:gd name="connsiteY1" fmla="*/ 68544 h 881651"/>
              <a:gd name="connsiteX2" fmla="*/ 3140855 w 3140855"/>
              <a:gd name="connsiteY2" fmla="*/ 201449 h 881651"/>
              <a:gd name="connsiteX0" fmla="*/ 0 w 3140855"/>
              <a:gd name="connsiteY0" fmla="*/ 835658 h 835658"/>
              <a:gd name="connsiteX1" fmla="*/ 1335874 w 3140855"/>
              <a:gd name="connsiteY1" fmla="*/ 22551 h 835658"/>
              <a:gd name="connsiteX2" fmla="*/ 3140855 w 3140855"/>
              <a:gd name="connsiteY2" fmla="*/ 155456 h 835658"/>
              <a:gd name="connsiteX0" fmla="*/ 0 w 3140855"/>
              <a:gd name="connsiteY0" fmla="*/ 913861 h 913861"/>
              <a:gd name="connsiteX1" fmla="*/ 1685456 w 3140855"/>
              <a:gd name="connsiteY1" fmla="*/ 993 h 913861"/>
              <a:gd name="connsiteX2" fmla="*/ 3140855 w 3140855"/>
              <a:gd name="connsiteY2" fmla="*/ 233659 h 913861"/>
              <a:gd name="connsiteX0" fmla="*/ 0 w 3140855"/>
              <a:gd name="connsiteY0" fmla="*/ 883112 h 883112"/>
              <a:gd name="connsiteX1" fmla="*/ 1676930 w 3140855"/>
              <a:gd name="connsiteY1" fmla="*/ 3498 h 883112"/>
              <a:gd name="connsiteX2" fmla="*/ 3140855 w 3140855"/>
              <a:gd name="connsiteY2" fmla="*/ 202910 h 883112"/>
              <a:gd name="connsiteX0" fmla="*/ 0 w 3140855"/>
              <a:gd name="connsiteY0" fmla="*/ 883112 h 883112"/>
              <a:gd name="connsiteX1" fmla="*/ 1676930 w 3140855"/>
              <a:gd name="connsiteY1" fmla="*/ 3498 h 883112"/>
              <a:gd name="connsiteX2" fmla="*/ 3140855 w 3140855"/>
              <a:gd name="connsiteY2" fmla="*/ 202910 h 883112"/>
              <a:gd name="connsiteX0" fmla="*/ 0 w 3140855"/>
              <a:gd name="connsiteY0" fmla="*/ 932927 h 932927"/>
              <a:gd name="connsiteX1" fmla="*/ 1669203 w 3140855"/>
              <a:gd name="connsiteY1" fmla="*/ 574 h 932927"/>
              <a:gd name="connsiteX2" fmla="*/ 3140855 w 3140855"/>
              <a:gd name="connsiteY2" fmla="*/ 252725 h 932927"/>
              <a:gd name="connsiteX0" fmla="*/ 0 w 3140855"/>
              <a:gd name="connsiteY0" fmla="*/ 932353 h 932353"/>
              <a:gd name="connsiteX1" fmla="*/ 1669203 w 3140855"/>
              <a:gd name="connsiteY1" fmla="*/ 0 h 932353"/>
              <a:gd name="connsiteX2" fmla="*/ 3140855 w 3140855"/>
              <a:gd name="connsiteY2" fmla="*/ 252151 h 932353"/>
              <a:gd name="connsiteX0" fmla="*/ 0 w 3140855"/>
              <a:gd name="connsiteY0" fmla="*/ 932455 h 932455"/>
              <a:gd name="connsiteX1" fmla="*/ 1669203 w 3140855"/>
              <a:gd name="connsiteY1" fmla="*/ 102 h 932455"/>
              <a:gd name="connsiteX2" fmla="*/ 3140855 w 3140855"/>
              <a:gd name="connsiteY2" fmla="*/ 252253 h 932455"/>
              <a:gd name="connsiteX0" fmla="*/ 0 w 3140855"/>
              <a:gd name="connsiteY0" fmla="*/ 982417 h 982417"/>
              <a:gd name="connsiteX1" fmla="*/ 1669203 w 3140855"/>
              <a:gd name="connsiteY1" fmla="*/ 50064 h 982417"/>
              <a:gd name="connsiteX2" fmla="*/ 3140855 w 3140855"/>
              <a:gd name="connsiteY2" fmla="*/ 264545 h 982417"/>
              <a:gd name="connsiteX0" fmla="*/ 0 w 3140855"/>
              <a:gd name="connsiteY0" fmla="*/ 978678 h 978678"/>
              <a:gd name="connsiteX1" fmla="*/ 1669203 w 3140855"/>
              <a:gd name="connsiteY1" fmla="*/ 46325 h 978678"/>
              <a:gd name="connsiteX2" fmla="*/ 3140855 w 3140855"/>
              <a:gd name="connsiteY2" fmla="*/ 260806 h 978678"/>
              <a:gd name="connsiteX0" fmla="*/ 0 w 3140855"/>
              <a:gd name="connsiteY0" fmla="*/ 977520 h 977520"/>
              <a:gd name="connsiteX1" fmla="*/ 1669203 w 3140855"/>
              <a:gd name="connsiteY1" fmla="*/ 45167 h 977520"/>
              <a:gd name="connsiteX2" fmla="*/ 3140855 w 3140855"/>
              <a:gd name="connsiteY2" fmla="*/ 259648 h 977520"/>
              <a:gd name="connsiteX0" fmla="*/ 0 w 3140855"/>
              <a:gd name="connsiteY0" fmla="*/ 977520 h 977520"/>
              <a:gd name="connsiteX1" fmla="*/ 1669203 w 3140855"/>
              <a:gd name="connsiteY1" fmla="*/ 45167 h 977520"/>
              <a:gd name="connsiteX2" fmla="*/ 3140855 w 3140855"/>
              <a:gd name="connsiteY2" fmla="*/ 259648 h 977520"/>
              <a:gd name="connsiteX0" fmla="*/ 0 w 3140855"/>
              <a:gd name="connsiteY0" fmla="*/ 976403 h 976403"/>
              <a:gd name="connsiteX1" fmla="*/ 1669203 w 3140855"/>
              <a:gd name="connsiteY1" fmla="*/ 44050 h 976403"/>
              <a:gd name="connsiteX2" fmla="*/ 3140855 w 3140855"/>
              <a:gd name="connsiteY2" fmla="*/ 258531 h 976403"/>
              <a:gd name="connsiteX0" fmla="*/ 0 w 3140855"/>
              <a:gd name="connsiteY0" fmla="*/ 976403 h 976403"/>
              <a:gd name="connsiteX1" fmla="*/ 1669203 w 3140855"/>
              <a:gd name="connsiteY1" fmla="*/ 44050 h 976403"/>
              <a:gd name="connsiteX2" fmla="*/ 3140855 w 3140855"/>
              <a:gd name="connsiteY2" fmla="*/ 258531 h 976403"/>
              <a:gd name="connsiteX0" fmla="*/ 0 w 3140855"/>
              <a:gd name="connsiteY0" fmla="*/ 995591 h 995591"/>
              <a:gd name="connsiteX1" fmla="*/ 1823743 w 3140855"/>
              <a:gd name="connsiteY1" fmla="*/ 40636 h 995591"/>
              <a:gd name="connsiteX2" fmla="*/ 3140855 w 3140855"/>
              <a:gd name="connsiteY2" fmla="*/ 277719 h 995591"/>
              <a:gd name="connsiteX0" fmla="*/ 0 w 3140855"/>
              <a:gd name="connsiteY0" fmla="*/ 956967 h 956967"/>
              <a:gd name="connsiteX1" fmla="*/ 1823743 w 3140855"/>
              <a:gd name="connsiteY1" fmla="*/ 2012 h 956967"/>
              <a:gd name="connsiteX2" fmla="*/ 3140855 w 3140855"/>
              <a:gd name="connsiteY2" fmla="*/ 239095 h 956967"/>
              <a:gd name="connsiteX0" fmla="*/ 0 w 3140855"/>
              <a:gd name="connsiteY0" fmla="*/ 935101 h 935101"/>
              <a:gd name="connsiteX1" fmla="*/ 1808289 w 3140855"/>
              <a:gd name="connsiteY1" fmla="*/ 2748 h 935101"/>
              <a:gd name="connsiteX2" fmla="*/ 3140855 w 3140855"/>
              <a:gd name="connsiteY2" fmla="*/ 217229 h 935101"/>
              <a:gd name="connsiteX0" fmla="*/ 0 w 3140855"/>
              <a:gd name="connsiteY0" fmla="*/ 933203 h 933203"/>
              <a:gd name="connsiteX1" fmla="*/ 1808289 w 3140855"/>
              <a:gd name="connsiteY1" fmla="*/ 850 h 933203"/>
              <a:gd name="connsiteX2" fmla="*/ 3140855 w 3140855"/>
              <a:gd name="connsiteY2" fmla="*/ 215331 h 933203"/>
              <a:gd name="connsiteX0" fmla="*/ 0 w 3140855"/>
              <a:gd name="connsiteY0" fmla="*/ 976402 h 976402"/>
              <a:gd name="connsiteX1" fmla="*/ 1808289 w 3140855"/>
              <a:gd name="connsiteY1" fmla="*/ 44049 h 976402"/>
              <a:gd name="connsiteX2" fmla="*/ 3140855 w 3140855"/>
              <a:gd name="connsiteY2" fmla="*/ 258530 h 976402"/>
              <a:gd name="connsiteX0" fmla="*/ 9 w 3140864"/>
              <a:gd name="connsiteY0" fmla="*/ 976402 h 976402"/>
              <a:gd name="connsiteX1" fmla="*/ 1808298 w 3140864"/>
              <a:gd name="connsiteY1" fmla="*/ 44049 h 976402"/>
              <a:gd name="connsiteX2" fmla="*/ 3140864 w 3140864"/>
              <a:gd name="connsiteY2" fmla="*/ 258530 h 976402"/>
              <a:gd name="connsiteX0" fmla="*/ 35 w 3140890"/>
              <a:gd name="connsiteY0" fmla="*/ 908057 h 908057"/>
              <a:gd name="connsiteX1" fmla="*/ 873355 w 3140890"/>
              <a:gd name="connsiteY1" fmla="*/ 63353 h 908057"/>
              <a:gd name="connsiteX2" fmla="*/ 3140890 w 3140890"/>
              <a:gd name="connsiteY2" fmla="*/ 190185 h 908057"/>
              <a:gd name="connsiteX0" fmla="*/ 32 w 3140887"/>
              <a:gd name="connsiteY0" fmla="*/ 863938 h 863938"/>
              <a:gd name="connsiteX1" fmla="*/ 873352 w 3140887"/>
              <a:gd name="connsiteY1" fmla="*/ 19234 h 863938"/>
              <a:gd name="connsiteX2" fmla="*/ 3140887 w 3140887"/>
              <a:gd name="connsiteY2" fmla="*/ 146066 h 863938"/>
              <a:gd name="connsiteX0" fmla="*/ 30 w 2754535"/>
              <a:gd name="connsiteY0" fmla="*/ 858760 h 858760"/>
              <a:gd name="connsiteX1" fmla="*/ 873350 w 2754535"/>
              <a:gd name="connsiteY1" fmla="*/ 14056 h 858760"/>
              <a:gd name="connsiteX2" fmla="*/ 2754534 w 2754535"/>
              <a:gd name="connsiteY2" fmla="*/ 391312 h 858760"/>
              <a:gd name="connsiteX0" fmla="*/ 30 w 2754534"/>
              <a:gd name="connsiteY0" fmla="*/ 852283 h 852283"/>
              <a:gd name="connsiteX1" fmla="*/ 873350 w 2754534"/>
              <a:gd name="connsiteY1" fmla="*/ 7579 h 852283"/>
              <a:gd name="connsiteX2" fmla="*/ 2754534 w 2754534"/>
              <a:gd name="connsiteY2" fmla="*/ 384835 h 852283"/>
              <a:gd name="connsiteX0" fmla="*/ 33 w 2754537"/>
              <a:gd name="connsiteY0" fmla="*/ 1014168 h 1014168"/>
              <a:gd name="connsiteX1" fmla="*/ 873353 w 2754537"/>
              <a:gd name="connsiteY1" fmla="*/ 169464 h 1014168"/>
              <a:gd name="connsiteX2" fmla="*/ 2754537 w 2754537"/>
              <a:gd name="connsiteY2" fmla="*/ 546720 h 1014168"/>
              <a:gd name="connsiteX0" fmla="*/ 37 w 2754541"/>
              <a:gd name="connsiteY0" fmla="*/ 938632 h 938632"/>
              <a:gd name="connsiteX1" fmla="*/ 834722 w 2754541"/>
              <a:gd name="connsiteY1" fmla="*/ 194097 h 938632"/>
              <a:gd name="connsiteX2" fmla="*/ 2754541 w 2754541"/>
              <a:gd name="connsiteY2" fmla="*/ 471184 h 938632"/>
              <a:gd name="connsiteX0" fmla="*/ 41 w 2754545"/>
              <a:gd name="connsiteY0" fmla="*/ 911549 h 911549"/>
              <a:gd name="connsiteX1" fmla="*/ 803818 w 2754545"/>
              <a:gd name="connsiteY1" fmla="*/ 204578 h 911549"/>
              <a:gd name="connsiteX2" fmla="*/ 2754545 w 2754545"/>
              <a:gd name="connsiteY2" fmla="*/ 444101 h 911549"/>
              <a:gd name="connsiteX0" fmla="*/ 36 w 2739086"/>
              <a:gd name="connsiteY0" fmla="*/ 723100 h 723100"/>
              <a:gd name="connsiteX1" fmla="*/ 803813 w 2739086"/>
              <a:gd name="connsiteY1" fmla="*/ 16129 h 723100"/>
              <a:gd name="connsiteX2" fmla="*/ 2739086 w 2739086"/>
              <a:gd name="connsiteY2" fmla="*/ 168004 h 723100"/>
              <a:gd name="connsiteX0" fmla="*/ 36 w 2739086"/>
              <a:gd name="connsiteY0" fmla="*/ 719315 h 719315"/>
              <a:gd name="connsiteX1" fmla="*/ 803813 w 2739086"/>
              <a:gd name="connsiteY1" fmla="*/ 12344 h 719315"/>
              <a:gd name="connsiteX2" fmla="*/ 2739086 w 2739086"/>
              <a:gd name="connsiteY2" fmla="*/ 164219 h 719315"/>
              <a:gd name="connsiteX0" fmla="*/ 42 w 2739092"/>
              <a:gd name="connsiteY0" fmla="*/ 849653 h 849653"/>
              <a:gd name="connsiteX1" fmla="*/ 803819 w 2739092"/>
              <a:gd name="connsiteY1" fmla="*/ 142682 h 849653"/>
              <a:gd name="connsiteX2" fmla="*/ 2739092 w 2739092"/>
              <a:gd name="connsiteY2" fmla="*/ 294557 h 849653"/>
              <a:gd name="connsiteX0" fmla="*/ 28 w 2739078"/>
              <a:gd name="connsiteY0" fmla="*/ 882896 h 882896"/>
              <a:gd name="connsiteX1" fmla="*/ 803805 w 2739078"/>
              <a:gd name="connsiteY1" fmla="*/ 175925 h 882896"/>
              <a:gd name="connsiteX2" fmla="*/ 2739078 w 2739078"/>
              <a:gd name="connsiteY2" fmla="*/ 327800 h 882896"/>
              <a:gd name="connsiteX0" fmla="*/ 26 w 2739076"/>
              <a:gd name="connsiteY0" fmla="*/ 905077 h 905077"/>
              <a:gd name="connsiteX1" fmla="*/ 803803 w 2739076"/>
              <a:gd name="connsiteY1" fmla="*/ 198106 h 905077"/>
              <a:gd name="connsiteX2" fmla="*/ 2739076 w 2739076"/>
              <a:gd name="connsiteY2" fmla="*/ 349981 h 905077"/>
              <a:gd name="connsiteX0" fmla="*/ 26 w 2739076"/>
              <a:gd name="connsiteY0" fmla="*/ 905077 h 905077"/>
              <a:gd name="connsiteX1" fmla="*/ 803803 w 2739076"/>
              <a:gd name="connsiteY1" fmla="*/ 198106 h 905077"/>
              <a:gd name="connsiteX2" fmla="*/ 1765804 w 2739076"/>
              <a:gd name="connsiteY2" fmla="*/ 507058 h 905077"/>
              <a:gd name="connsiteX3" fmla="*/ 2739076 w 2739076"/>
              <a:gd name="connsiteY3" fmla="*/ 349981 h 905077"/>
              <a:gd name="connsiteX0" fmla="*/ 26 w 2739076"/>
              <a:gd name="connsiteY0" fmla="*/ 905077 h 905077"/>
              <a:gd name="connsiteX1" fmla="*/ 803803 w 2739076"/>
              <a:gd name="connsiteY1" fmla="*/ 198106 h 905077"/>
              <a:gd name="connsiteX2" fmla="*/ 1765804 w 2739076"/>
              <a:gd name="connsiteY2" fmla="*/ 507058 h 905077"/>
              <a:gd name="connsiteX3" fmla="*/ 2739076 w 2739076"/>
              <a:gd name="connsiteY3" fmla="*/ 349981 h 905077"/>
              <a:gd name="connsiteX0" fmla="*/ 25 w 2739075"/>
              <a:gd name="connsiteY0" fmla="*/ 723539 h 723539"/>
              <a:gd name="connsiteX1" fmla="*/ 803802 w 2739075"/>
              <a:gd name="connsiteY1" fmla="*/ 16568 h 723539"/>
              <a:gd name="connsiteX2" fmla="*/ 1765803 w 2739075"/>
              <a:gd name="connsiteY2" fmla="*/ 325520 h 723539"/>
              <a:gd name="connsiteX3" fmla="*/ 2739075 w 2739075"/>
              <a:gd name="connsiteY3" fmla="*/ 168443 h 723539"/>
              <a:gd name="connsiteX0" fmla="*/ 26 w 2739076"/>
              <a:gd name="connsiteY0" fmla="*/ 850156 h 850156"/>
              <a:gd name="connsiteX1" fmla="*/ 803803 w 2739076"/>
              <a:gd name="connsiteY1" fmla="*/ 143185 h 850156"/>
              <a:gd name="connsiteX2" fmla="*/ 1765804 w 2739076"/>
              <a:gd name="connsiteY2" fmla="*/ 452137 h 850156"/>
              <a:gd name="connsiteX3" fmla="*/ 2739076 w 2739076"/>
              <a:gd name="connsiteY3" fmla="*/ 295060 h 850156"/>
              <a:gd name="connsiteX0" fmla="*/ 26 w 2739076"/>
              <a:gd name="connsiteY0" fmla="*/ 724446 h 724446"/>
              <a:gd name="connsiteX1" fmla="*/ 803803 w 2739076"/>
              <a:gd name="connsiteY1" fmla="*/ 17475 h 724446"/>
              <a:gd name="connsiteX2" fmla="*/ 1835347 w 2739076"/>
              <a:gd name="connsiteY2" fmla="*/ 338948 h 724446"/>
              <a:gd name="connsiteX3" fmla="*/ 2739076 w 2739076"/>
              <a:gd name="connsiteY3" fmla="*/ 169350 h 724446"/>
              <a:gd name="connsiteX0" fmla="*/ 26 w 2739076"/>
              <a:gd name="connsiteY0" fmla="*/ 724446 h 724446"/>
              <a:gd name="connsiteX1" fmla="*/ 803803 w 2739076"/>
              <a:gd name="connsiteY1" fmla="*/ 17475 h 724446"/>
              <a:gd name="connsiteX2" fmla="*/ 1835347 w 2739076"/>
              <a:gd name="connsiteY2" fmla="*/ 338948 h 724446"/>
              <a:gd name="connsiteX3" fmla="*/ 2739076 w 2739076"/>
              <a:gd name="connsiteY3" fmla="*/ 169350 h 724446"/>
              <a:gd name="connsiteX0" fmla="*/ 26 w 2739076"/>
              <a:gd name="connsiteY0" fmla="*/ 724446 h 724446"/>
              <a:gd name="connsiteX1" fmla="*/ 803803 w 2739076"/>
              <a:gd name="connsiteY1" fmla="*/ 17475 h 724446"/>
              <a:gd name="connsiteX2" fmla="*/ 1912618 w 2739076"/>
              <a:gd name="connsiteY2" fmla="*/ 338948 h 724446"/>
              <a:gd name="connsiteX3" fmla="*/ 2739076 w 2739076"/>
              <a:gd name="connsiteY3" fmla="*/ 169350 h 724446"/>
              <a:gd name="connsiteX0" fmla="*/ 26 w 2739076"/>
              <a:gd name="connsiteY0" fmla="*/ 724446 h 724446"/>
              <a:gd name="connsiteX1" fmla="*/ 803803 w 2739076"/>
              <a:gd name="connsiteY1" fmla="*/ 17475 h 724446"/>
              <a:gd name="connsiteX2" fmla="*/ 1912618 w 2739076"/>
              <a:gd name="connsiteY2" fmla="*/ 338948 h 724446"/>
              <a:gd name="connsiteX3" fmla="*/ 2739076 w 2739076"/>
              <a:gd name="connsiteY3" fmla="*/ 169350 h 724446"/>
              <a:gd name="connsiteX0" fmla="*/ 26 w 2739076"/>
              <a:gd name="connsiteY0" fmla="*/ 724446 h 724446"/>
              <a:gd name="connsiteX1" fmla="*/ 803803 w 2739076"/>
              <a:gd name="connsiteY1" fmla="*/ 17475 h 724446"/>
              <a:gd name="connsiteX2" fmla="*/ 1912618 w 2739076"/>
              <a:gd name="connsiteY2" fmla="*/ 338948 h 724446"/>
              <a:gd name="connsiteX3" fmla="*/ 2739076 w 2739076"/>
              <a:gd name="connsiteY3" fmla="*/ 169350 h 724446"/>
              <a:gd name="connsiteX0" fmla="*/ 25 w 2739075"/>
              <a:gd name="connsiteY0" fmla="*/ 801313 h 801313"/>
              <a:gd name="connsiteX1" fmla="*/ 803802 w 2739075"/>
              <a:gd name="connsiteY1" fmla="*/ 94342 h 801313"/>
              <a:gd name="connsiteX2" fmla="*/ 1912617 w 2739075"/>
              <a:gd name="connsiteY2" fmla="*/ 415815 h 801313"/>
              <a:gd name="connsiteX3" fmla="*/ 2739075 w 2739075"/>
              <a:gd name="connsiteY3" fmla="*/ 246217 h 801313"/>
              <a:gd name="connsiteX0" fmla="*/ 22 w 2739072"/>
              <a:gd name="connsiteY0" fmla="*/ 845543 h 845543"/>
              <a:gd name="connsiteX1" fmla="*/ 803799 w 2739072"/>
              <a:gd name="connsiteY1" fmla="*/ 138572 h 845543"/>
              <a:gd name="connsiteX2" fmla="*/ 1912614 w 2739072"/>
              <a:gd name="connsiteY2" fmla="*/ 460045 h 845543"/>
              <a:gd name="connsiteX3" fmla="*/ 2739072 w 2739072"/>
              <a:gd name="connsiteY3" fmla="*/ 290447 h 845543"/>
              <a:gd name="connsiteX0" fmla="*/ 32 w 2739082"/>
              <a:gd name="connsiteY0" fmla="*/ 872392 h 872392"/>
              <a:gd name="connsiteX1" fmla="*/ 595180 w 2739082"/>
              <a:gd name="connsiteY1" fmla="*/ 127857 h 872392"/>
              <a:gd name="connsiteX2" fmla="*/ 1912624 w 2739082"/>
              <a:gd name="connsiteY2" fmla="*/ 486894 h 872392"/>
              <a:gd name="connsiteX3" fmla="*/ 2739082 w 2739082"/>
              <a:gd name="connsiteY3" fmla="*/ 317296 h 872392"/>
              <a:gd name="connsiteX0" fmla="*/ 28 w 2739078"/>
              <a:gd name="connsiteY0" fmla="*/ 881548 h 881548"/>
              <a:gd name="connsiteX1" fmla="*/ 664719 w 2739078"/>
              <a:gd name="connsiteY1" fmla="*/ 124491 h 881548"/>
              <a:gd name="connsiteX2" fmla="*/ 1912620 w 2739078"/>
              <a:gd name="connsiteY2" fmla="*/ 496050 h 881548"/>
              <a:gd name="connsiteX3" fmla="*/ 2739078 w 2739078"/>
              <a:gd name="connsiteY3" fmla="*/ 326452 h 881548"/>
              <a:gd name="connsiteX0" fmla="*/ 31 w 2739081"/>
              <a:gd name="connsiteY0" fmla="*/ 881548 h 881548"/>
              <a:gd name="connsiteX1" fmla="*/ 664722 w 2739081"/>
              <a:gd name="connsiteY1" fmla="*/ 124491 h 881548"/>
              <a:gd name="connsiteX2" fmla="*/ 1912623 w 2739081"/>
              <a:gd name="connsiteY2" fmla="*/ 496050 h 881548"/>
              <a:gd name="connsiteX3" fmla="*/ 2739081 w 2739081"/>
              <a:gd name="connsiteY3" fmla="*/ 326452 h 881548"/>
              <a:gd name="connsiteX0" fmla="*/ 31 w 2739081"/>
              <a:gd name="connsiteY0" fmla="*/ 881548 h 881548"/>
              <a:gd name="connsiteX1" fmla="*/ 664722 w 2739081"/>
              <a:gd name="connsiteY1" fmla="*/ 124491 h 881548"/>
              <a:gd name="connsiteX2" fmla="*/ 1912623 w 2739081"/>
              <a:gd name="connsiteY2" fmla="*/ 496050 h 881548"/>
              <a:gd name="connsiteX3" fmla="*/ 2739081 w 2739081"/>
              <a:gd name="connsiteY3" fmla="*/ 326452 h 881548"/>
              <a:gd name="connsiteX0" fmla="*/ 31 w 2739081"/>
              <a:gd name="connsiteY0" fmla="*/ 881548 h 881548"/>
              <a:gd name="connsiteX1" fmla="*/ 664722 w 2739081"/>
              <a:gd name="connsiteY1" fmla="*/ 124491 h 881548"/>
              <a:gd name="connsiteX2" fmla="*/ 1912623 w 2739081"/>
              <a:gd name="connsiteY2" fmla="*/ 496050 h 881548"/>
              <a:gd name="connsiteX3" fmla="*/ 2739081 w 2739081"/>
              <a:gd name="connsiteY3" fmla="*/ 326452 h 881548"/>
              <a:gd name="connsiteX0" fmla="*/ 31 w 2739081"/>
              <a:gd name="connsiteY0" fmla="*/ 881548 h 881548"/>
              <a:gd name="connsiteX1" fmla="*/ 664722 w 2739081"/>
              <a:gd name="connsiteY1" fmla="*/ 124491 h 881548"/>
              <a:gd name="connsiteX2" fmla="*/ 1912623 w 2739081"/>
              <a:gd name="connsiteY2" fmla="*/ 496050 h 881548"/>
              <a:gd name="connsiteX3" fmla="*/ 2739081 w 2739081"/>
              <a:gd name="connsiteY3" fmla="*/ 326452 h 881548"/>
              <a:gd name="connsiteX0" fmla="*/ 31 w 2739081"/>
              <a:gd name="connsiteY0" fmla="*/ 881548 h 881548"/>
              <a:gd name="connsiteX1" fmla="*/ 664722 w 2739081"/>
              <a:gd name="connsiteY1" fmla="*/ 124491 h 881548"/>
              <a:gd name="connsiteX2" fmla="*/ 1912623 w 2739081"/>
              <a:gd name="connsiteY2" fmla="*/ 496050 h 881548"/>
              <a:gd name="connsiteX3" fmla="*/ 2739081 w 2739081"/>
              <a:gd name="connsiteY3" fmla="*/ 326452 h 881548"/>
              <a:gd name="connsiteX0" fmla="*/ 34 w 2739084"/>
              <a:gd name="connsiteY0" fmla="*/ 764025 h 764025"/>
              <a:gd name="connsiteX1" fmla="*/ 664725 w 2739084"/>
              <a:gd name="connsiteY1" fmla="*/ 6968 h 764025"/>
              <a:gd name="connsiteX2" fmla="*/ 1812175 w 2739084"/>
              <a:gd name="connsiteY2" fmla="*/ 366006 h 764025"/>
              <a:gd name="connsiteX3" fmla="*/ 2739084 w 2739084"/>
              <a:gd name="connsiteY3" fmla="*/ 208929 h 764025"/>
              <a:gd name="connsiteX0" fmla="*/ 34 w 2739084"/>
              <a:gd name="connsiteY0" fmla="*/ 764025 h 764025"/>
              <a:gd name="connsiteX1" fmla="*/ 664725 w 2739084"/>
              <a:gd name="connsiteY1" fmla="*/ 6968 h 764025"/>
              <a:gd name="connsiteX2" fmla="*/ 1812175 w 2739084"/>
              <a:gd name="connsiteY2" fmla="*/ 366006 h 764025"/>
              <a:gd name="connsiteX3" fmla="*/ 2739084 w 2739084"/>
              <a:gd name="connsiteY3" fmla="*/ 208929 h 764025"/>
              <a:gd name="connsiteX0" fmla="*/ 34 w 2739084"/>
              <a:gd name="connsiteY0" fmla="*/ 764025 h 764025"/>
              <a:gd name="connsiteX1" fmla="*/ 664725 w 2739084"/>
              <a:gd name="connsiteY1" fmla="*/ 6968 h 764025"/>
              <a:gd name="connsiteX2" fmla="*/ 1812175 w 2739084"/>
              <a:gd name="connsiteY2" fmla="*/ 366006 h 764025"/>
              <a:gd name="connsiteX3" fmla="*/ 2739084 w 2739084"/>
              <a:gd name="connsiteY3" fmla="*/ 208929 h 764025"/>
              <a:gd name="connsiteX0" fmla="*/ 33 w 2739083"/>
              <a:gd name="connsiteY0" fmla="*/ 886186 h 886186"/>
              <a:gd name="connsiteX1" fmla="*/ 664724 w 2739083"/>
              <a:gd name="connsiteY1" fmla="*/ 129129 h 886186"/>
              <a:gd name="connsiteX2" fmla="*/ 1812174 w 2739083"/>
              <a:gd name="connsiteY2" fmla="*/ 488167 h 886186"/>
              <a:gd name="connsiteX3" fmla="*/ 2739083 w 2739083"/>
              <a:gd name="connsiteY3" fmla="*/ 331090 h 886186"/>
              <a:gd name="connsiteX0" fmla="*/ 32 w 2739082"/>
              <a:gd name="connsiteY0" fmla="*/ 771705 h 771705"/>
              <a:gd name="connsiteX1" fmla="*/ 680177 w 2739082"/>
              <a:gd name="connsiteY1" fmla="*/ 183007 h 771705"/>
              <a:gd name="connsiteX2" fmla="*/ 1812173 w 2739082"/>
              <a:gd name="connsiteY2" fmla="*/ 373686 h 771705"/>
              <a:gd name="connsiteX3" fmla="*/ 2739082 w 2739082"/>
              <a:gd name="connsiteY3" fmla="*/ 216609 h 771705"/>
              <a:gd name="connsiteX0" fmla="*/ 0 w 2739050"/>
              <a:gd name="connsiteY0" fmla="*/ 671788 h 671788"/>
              <a:gd name="connsiteX1" fmla="*/ 680145 w 2739050"/>
              <a:gd name="connsiteY1" fmla="*/ 83090 h 671788"/>
              <a:gd name="connsiteX2" fmla="*/ 1812141 w 2739050"/>
              <a:gd name="connsiteY2" fmla="*/ 273769 h 671788"/>
              <a:gd name="connsiteX3" fmla="*/ 2739050 w 2739050"/>
              <a:gd name="connsiteY3" fmla="*/ 116692 h 671788"/>
              <a:gd name="connsiteX0" fmla="*/ 0 w 2739050"/>
              <a:gd name="connsiteY0" fmla="*/ 589320 h 589320"/>
              <a:gd name="connsiteX1" fmla="*/ 680145 w 2739050"/>
              <a:gd name="connsiteY1" fmla="*/ 622 h 589320"/>
              <a:gd name="connsiteX2" fmla="*/ 1812141 w 2739050"/>
              <a:gd name="connsiteY2" fmla="*/ 191301 h 589320"/>
              <a:gd name="connsiteX3" fmla="*/ 2739050 w 2739050"/>
              <a:gd name="connsiteY3" fmla="*/ 34224 h 589320"/>
              <a:gd name="connsiteX0" fmla="*/ 0 w 2739050"/>
              <a:gd name="connsiteY0" fmla="*/ 573569 h 573569"/>
              <a:gd name="connsiteX1" fmla="*/ 579694 w 2739050"/>
              <a:gd name="connsiteY1" fmla="*/ 905 h 573569"/>
              <a:gd name="connsiteX2" fmla="*/ 1812141 w 2739050"/>
              <a:gd name="connsiteY2" fmla="*/ 175550 h 573569"/>
              <a:gd name="connsiteX3" fmla="*/ 2739050 w 2739050"/>
              <a:gd name="connsiteY3" fmla="*/ 18473 h 573569"/>
              <a:gd name="connsiteX0" fmla="*/ 0 w 2739050"/>
              <a:gd name="connsiteY0" fmla="*/ 586346 h 586346"/>
              <a:gd name="connsiteX1" fmla="*/ 579694 w 2739050"/>
              <a:gd name="connsiteY1" fmla="*/ 13682 h 586346"/>
              <a:gd name="connsiteX2" fmla="*/ 1812141 w 2739050"/>
              <a:gd name="connsiteY2" fmla="*/ 188327 h 586346"/>
              <a:gd name="connsiteX3" fmla="*/ 2739050 w 2739050"/>
              <a:gd name="connsiteY3" fmla="*/ 31250 h 586346"/>
              <a:gd name="connsiteX0" fmla="*/ 0 w 2739050"/>
              <a:gd name="connsiteY0" fmla="*/ 598534 h 598534"/>
              <a:gd name="connsiteX1" fmla="*/ 579694 w 2739050"/>
              <a:gd name="connsiteY1" fmla="*/ 25870 h 598534"/>
              <a:gd name="connsiteX2" fmla="*/ 1812141 w 2739050"/>
              <a:gd name="connsiteY2" fmla="*/ 200515 h 598534"/>
              <a:gd name="connsiteX3" fmla="*/ 2739050 w 2739050"/>
              <a:gd name="connsiteY3" fmla="*/ 43438 h 598534"/>
              <a:gd name="connsiteX0" fmla="*/ 0 w 2739050"/>
              <a:gd name="connsiteY0" fmla="*/ 598534 h 598534"/>
              <a:gd name="connsiteX1" fmla="*/ 579694 w 2739050"/>
              <a:gd name="connsiteY1" fmla="*/ 25870 h 598534"/>
              <a:gd name="connsiteX2" fmla="*/ 1812141 w 2739050"/>
              <a:gd name="connsiteY2" fmla="*/ 200515 h 598534"/>
              <a:gd name="connsiteX3" fmla="*/ 2739050 w 2739050"/>
              <a:gd name="connsiteY3" fmla="*/ 43438 h 598534"/>
              <a:gd name="connsiteX0" fmla="*/ 0 w 2739050"/>
              <a:gd name="connsiteY0" fmla="*/ 596143 h 596143"/>
              <a:gd name="connsiteX1" fmla="*/ 579694 w 2739050"/>
              <a:gd name="connsiteY1" fmla="*/ 23479 h 596143"/>
              <a:gd name="connsiteX2" fmla="*/ 1812141 w 2739050"/>
              <a:gd name="connsiteY2" fmla="*/ 198124 h 596143"/>
              <a:gd name="connsiteX3" fmla="*/ 2739050 w 2739050"/>
              <a:gd name="connsiteY3" fmla="*/ 41047 h 596143"/>
              <a:gd name="connsiteX0" fmla="*/ 0 w 2739050"/>
              <a:gd name="connsiteY0" fmla="*/ 587072 h 587072"/>
              <a:gd name="connsiteX1" fmla="*/ 518812 w 2739050"/>
              <a:gd name="connsiteY1" fmla="*/ 24626 h 587072"/>
              <a:gd name="connsiteX2" fmla="*/ 1812141 w 2739050"/>
              <a:gd name="connsiteY2" fmla="*/ 189053 h 587072"/>
              <a:gd name="connsiteX3" fmla="*/ 2739050 w 2739050"/>
              <a:gd name="connsiteY3" fmla="*/ 31976 h 587072"/>
              <a:gd name="connsiteX0" fmla="*/ 0 w 2739050"/>
              <a:gd name="connsiteY0" fmla="*/ 558635 h 558635"/>
              <a:gd name="connsiteX1" fmla="*/ 518812 w 2739050"/>
              <a:gd name="connsiteY1" fmla="*/ 28887 h 558635"/>
              <a:gd name="connsiteX2" fmla="*/ 1812141 w 2739050"/>
              <a:gd name="connsiteY2" fmla="*/ 160616 h 558635"/>
              <a:gd name="connsiteX3" fmla="*/ 2739050 w 2739050"/>
              <a:gd name="connsiteY3" fmla="*/ 3539 h 558635"/>
              <a:gd name="connsiteX0" fmla="*/ 0 w 2739050"/>
              <a:gd name="connsiteY0" fmla="*/ 556891 h 556891"/>
              <a:gd name="connsiteX1" fmla="*/ 518812 w 2739050"/>
              <a:gd name="connsiteY1" fmla="*/ 29186 h 556891"/>
              <a:gd name="connsiteX2" fmla="*/ 1812141 w 2739050"/>
              <a:gd name="connsiteY2" fmla="*/ 158872 h 556891"/>
              <a:gd name="connsiteX3" fmla="*/ 2739050 w 2739050"/>
              <a:gd name="connsiteY3" fmla="*/ 1795 h 556891"/>
              <a:gd name="connsiteX0" fmla="*/ 3869 w 2742919"/>
              <a:gd name="connsiteY0" fmla="*/ 555096 h 555096"/>
              <a:gd name="connsiteX1" fmla="*/ 522681 w 2742919"/>
              <a:gd name="connsiteY1" fmla="*/ 27391 h 555096"/>
              <a:gd name="connsiteX2" fmla="*/ 1816010 w 2742919"/>
              <a:gd name="connsiteY2" fmla="*/ 157077 h 555096"/>
              <a:gd name="connsiteX3" fmla="*/ 2742919 w 2742919"/>
              <a:gd name="connsiteY3" fmla="*/ 0 h 555096"/>
              <a:gd name="connsiteX0" fmla="*/ 2431 w 2741481"/>
              <a:gd name="connsiteY0" fmla="*/ 555096 h 555096"/>
              <a:gd name="connsiteX1" fmla="*/ 521243 w 2741481"/>
              <a:gd name="connsiteY1" fmla="*/ 27391 h 555096"/>
              <a:gd name="connsiteX2" fmla="*/ 1814572 w 2741481"/>
              <a:gd name="connsiteY2" fmla="*/ 157077 h 555096"/>
              <a:gd name="connsiteX3" fmla="*/ 2741481 w 2741481"/>
              <a:gd name="connsiteY3" fmla="*/ 0 h 555096"/>
            </a:gdLst>
            <a:ahLst/>
            <a:cxnLst>
              <a:cxn ang="0">
                <a:pos x="connsiteX0" y="connsiteY0"/>
              </a:cxn>
              <a:cxn ang="0">
                <a:pos x="connsiteX1" y="connsiteY1"/>
              </a:cxn>
              <a:cxn ang="0">
                <a:pos x="connsiteX2" y="connsiteY2"/>
              </a:cxn>
              <a:cxn ang="0">
                <a:pos x="connsiteX3" y="connsiteY3"/>
              </a:cxn>
            </a:cxnLst>
            <a:rect l="l" t="t" r="r" b="b"/>
            <a:pathLst>
              <a:path w="2741481" h="555096">
                <a:moveTo>
                  <a:pt x="2431" y="555096"/>
                </a:moveTo>
                <a:cubicBezTo>
                  <a:pt x="-29864" y="22134"/>
                  <a:pt x="265815" y="-43821"/>
                  <a:pt x="521243" y="27391"/>
                </a:cubicBezTo>
                <a:cubicBezTo>
                  <a:pt x="776671" y="98603"/>
                  <a:pt x="1145598" y="154149"/>
                  <a:pt x="1814572" y="157077"/>
                </a:cubicBezTo>
                <a:cubicBezTo>
                  <a:pt x="2483546" y="160005"/>
                  <a:pt x="2579269" y="126348"/>
                  <a:pt x="2741481" y="0"/>
                </a:cubicBezTo>
              </a:path>
            </a:pathLst>
          </a:custGeom>
          <a:noFill/>
          <a:ln w="28575">
            <a:solidFill>
              <a:srgbClr val="7030A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41" name="Freihandform 5">
            <a:extLst>
              <a:ext uri="{FF2B5EF4-FFF2-40B4-BE49-F238E27FC236}">
                <a16:creationId xmlns:a16="http://schemas.microsoft.com/office/drawing/2014/main" id="{51495609-41CC-B61B-FED3-DD050CF72654}"/>
              </a:ext>
            </a:extLst>
          </p:cNvPr>
          <p:cNvSpPr/>
          <p:nvPr/>
        </p:nvSpPr>
        <p:spPr bwMode="auto">
          <a:xfrm flipV="1">
            <a:off x="4205972" y="2230668"/>
            <a:ext cx="3277469" cy="344773"/>
          </a:xfrm>
          <a:custGeom>
            <a:avLst/>
            <a:gdLst>
              <a:gd name="connsiteX0" fmla="*/ 0 w 683428"/>
              <a:gd name="connsiteY0" fmla="*/ 966651 h 989234"/>
              <a:gd name="connsiteX1" fmla="*/ 339634 w 683428"/>
              <a:gd name="connsiteY1" fmla="*/ 975360 h 989234"/>
              <a:gd name="connsiteX2" fmla="*/ 566057 w 683428"/>
              <a:gd name="connsiteY2" fmla="*/ 975360 h 989234"/>
              <a:gd name="connsiteX3" fmla="*/ 670560 w 683428"/>
              <a:gd name="connsiteY3" fmla="*/ 792480 h 989234"/>
              <a:gd name="connsiteX4" fmla="*/ 278674 w 683428"/>
              <a:gd name="connsiteY4" fmla="*/ 0 h 989234"/>
              <a:gd name="connsiteX0" fmla="*/ 0 w 683891"/>
              <a:gd name="connsiteY0" fmla="*/ 966651 h 989235"/>
              <a:gd name="connsiteX1" fmla="*/ 339634 w 683891"/>
              <a:gd name="connsiteY1" fmla="*/ 975360 h 989235"/>
              <a:gd name="connsiteX2" fmla="*/ 569006 w 683891"/>
              <a:gd name="connsiteY2" fmla="*/ 975360 h 989235"/>
              <a:gd name="connsiteX3" fmla="*/ 670560 w 683891"/>
              <a:gd name="connsiteY3" fmla="*/ 792480 h 989235"/>
              <a:gd name="connsiteX4" fmla="*/ 278674 w 683891"/>
              <a:gd name="connsiteY4" fmla="*/ 0 h 989235"/>
              <a:gd name="connsiteX0" fmla="*/ 0 w 683379"/>
              <a:gd name="connsiteY0" fmla="*/ 966651 h 979373"/>
              <a:gd name="connsiteX1" fmla="*/ 339634 w 683379"/>
              <a:gd name="connsiteY1" fmla="*/ 975360 h 979373"/>
              <a:gd name="connsiteX2" fmla="*/ 569006 w 683379"/>
              <a:gd name="connsiteY2" fmla="*/ 975360 h 979373"/>
              <a:gd name="connsiteX3" fmla="*/ 670560 w 683379"/>
              <a:gd name="connsiteY3" fmla="*/ 792480 h 979373"/>
              <a:gd name="connsiteX4" fmla="*/ 278674 w 683379"/>
              <a:gd name="connsiteY4" fmla="*/ 0 h 979373"/>
              <a:gd name="connsiteX0" fmla="*/ 0 w 683135"/>
              <a:gd name="connsiteY0" fmla="*/ 966651 h 976483"/>
              <a:gd name="connsiteX1" fmla="*/ 339634 w 683135"/>
              <a:gd name="connsiteY1" fmla="*/ 975360 h 976483"/>
              <a:gd name="connsiteX2" fmla="*/ 569006 w 683135"/>
              <a:gd name="connsiteY2" fmla="*/ 975360 h 976483"/>
              <a:gd name="connsiteX3" fmla="*/ 670560 w 683135"/>
              <a:gd name="connsiteY3" fmla="*/ 792480 h 976483"/>
              <a:gd name="connsiteX4" fmla="*/ 278674 w 683135"/>
              <a:gd name="connsiteY4" fmla="*/ 0 h 976483"/>
              <a:gd name="connsiteX0" fmla="*/ 0 w 683891"/>
              <a:gd name="connsiteY0" fmla="*/ 966651 h 976624"/>
              <a:gd name="connsiteX1" fmla="*/ 339634 w 683891"/>
              <a:gd name="connsiteY1" fmla="*/ 975360 h 976624"/>
              <a:gd name="connsiteX2" fmla="*/ 569006 w 683891"/>
              <a:gd name="connsiteY2" fmla="*/ 975360 h 976624"/>
              <a:gd name="connsiteX3" fmla="*/ 670560 w 683891"/>
              <a:gd name="connsiteY3" fmla="*/ 792480 h 976624"/>
              <a:gd name="connsiteX4" fmla="*/ 278674 w 683891"/>
              <a:gd name="connsiteY4" fmla="*/ 0 h 976624"/>
              <a:gd name="connsiteX0" fmla="*/ 0 w 1580148"/>
              <a:gd name="connsiteY0" fmla="*/ 198843 h 446743"/>
              <a:gd name="connsiteX1" fmla="*/ 339634 w 1580148"/>
              <a:gd name="connsiteY1" fmla="*/ 207552 h 446743"/>
              <a:gd name="connsiteX2" fmla="*/ 569006 w 1580148"/>
              <a:gd name="connsiteY2" fmla="*/ 207552 h 446743"/>
              <a:gd name="connsiteX3" fmla="*/ 670560 w 1580148"/>
              <a:gd name="connsiteY3" fmla="*/ 24672 h 446743"/>
              <a:gd name="connsiteX4" fmla="*/ 1577266 w 1580148"/>
              <a:gd name="connsiteY4" fmla="*/ 430371 h 446743"/>
              <a:gd name="connsiteX0" fmla="*/ 0 w 1678052"/>
              <a:gd name="connsiteY0" fmla="*/ 486498 h 729906"/>
              <a:gd name="connsiteX1" fmla="*/ 339634 w 1678052"/>
              <a:gd name="connsiteY1" fmla="*/ 495207 h 729906"/>
              <a:gd name="connsiteX2" fmla="*/ 569006 w 1678052"/>
              <a:gd name="connsiteY2" fmla="*/ 495207 h 729906"/>
              <a:gd name="connsiteX3" fmla="*/ 1676237 w 1678052"/>
              <a:gd name="connsiteY3" fmla="*/ 18037 h 729906"/>
              <a:gd name="connsiteX4" fmla="*/ 1577266 w 1678052"/>
              <a:gd name="connsiteY4" fmla="*/ 718026 h 729906"/>
              <a:gd name="connsiteX0" fmla="*/ 0 w 1678302"/>
              <a:gd name="connsiteY0" fmla="*/ 510840 h 754248"/>
              <a:gd name="connsiteX1" fmla="*/ 339634 w 1678302"/>
              <a:gd name="connsiteY1" fmla="*/ 519549 h 754248"/>
              <a:gd name="connsiteX2" fmla="*/ 686172 w 1678302"/>
              <a:gd name="connsiteY2" fmla="*/ 15052 h 754248"/>
              <a:gd name="connsiteX3" fmla="*/ 1676237 w 1678302"/>
              <a:gd name="connsiteY3" fmla="*/ 42379 h 754248"/>
              <a:gd name="connsiteX4" fmla="*/ 1577266 w 1678302"/>
              <a:gd name="connsiteY4" fmla="*/ 742368 h 754248"/>
              <a:gd name="connsiteX0" fmla="*/ 0 w 1677642"/>
              <a:gd name="connsiteY0" fmla="*/ 561198 h 804606"/>
              <a:gd name="connsiteX1" fmla="*/ 339634 w 1677642"/>
              <a:gd name="connsiteY1" fmla="*/ 569907 h 804606"/>
              <a:gd name="connsiteX2" fmla="*/ 285854 w 1677642"/>
              <a:gd name="connsiteY2" fmla="*/ 12858 h 804606"/>
              <a:gd name="connsiteX3" fmla="*/ 1676237 w 1677642"/>
              <a:gd name="connsiteY3" fmla="*/ 92737 h 804606"/>
              <a:gd name="connsiteX4" fmla="*/ 1577266 w 1677642"/>
              <a:gd name="connsiteY4" fmla="*/ 792726 h 804606"/>
              <a:gd name="connsiteX0" fmla="*/ 0 w 1677642"/>
              <a:gd name="connsiteY0" fmla="*/ 561198 h 804606"/>
              <a:gd name="connsiteX1" fmla="*/ 285854 w 1677642"/>
              <a:gd name="connsiteY1" fmla="*/ 12858 h 804606"/>
              <a:gd name="connsiteX2" fmla="*/ 1676237 w 1677642"/>
              <a:gd name="connsiteY2" fmla="*/ 92737 h 804606"/>
              <a:gd name="connsiteX3" fmla="*/ 1577266 w 1677642"/>
              <a:gd name="connsiteY3" fmla="*/ 792726 h 804606"/>
              <a:gd name="connsiteX0" fmla="*/ 0 w 1676237"/>
              <a:gd name="connsiteY0" fmla="*/ 486499 h 729907"/>
              <a:gd name="connsiteX1" fmla="*/ 1676237 w 1676237"/>
              <a:gd name="connsiteY1" fmla="*/ 18038 h 729907"/>
              <a:gd name="connsiteX2" fmla="*/ 1577266 w 1676237"/>
              <a:gd name="connsiteY2" fmla="*/ 718027 h 729907"/>
              <a:gd name="connsiteX0" fmla="*/ 0 w 1568834"/>
              <a:gd name="connsiteY0" fmla="*/ 0 h 800456"/>
              <a:gd name="connsiteX1" fmla="*/ 1568834 w 1568834"/>
              <a:gd name="connsiteY1" fmla="*/ 88587 h 800456"/>
              <a:gd name="connsiteX2" fmla="*/ 1469863 w 1568834"/>
              <a:gd name="connsiteY2" fmla="*/ 788576 h 800456"/>
              <a:gd name="connsiteX0" fmla="*/ 0 w 1667588"/>
              <a:gd name="connsiteY0" fmla="*/ 0 h 804758"/>
              <a:gd name="connsiteX1" fmla="*/ 1568834 w 1667588"/>
              <a:gd name="connsiteY1" fmla="*/ 88587 h 804758"/>
              <a:gd name="connsiteX2" fmla="*/ 1469863 w 1667588"/>
              <a:gd name="connsiteY2" fmla="*/ 788576 h 804758"/>
              <a:gd name="connsiteX0" fmla="*/ 0 w 1715224"/>
              <a:gd name="connsiteY0" fmla="*/ 32957 h 836526"/>
              <a:gd name="connsiteX1" fmla="*/ 1627417 w 1715224"/>
              <a:gd name="connsiteY1" fmla="*/ 58482 h 836526"/>
              <a:gd name="connsiteX2" fmla="*/ 1469863 w 1715224"/>
              <a:gd name="connsiteY2" fmla="*/ 821533 h 836526"/>
              <a:gd name="connsiteX0" fmla="*/ 0 w 1694979"/>
              <a:gd name="connsiteY0" fmla="*/ 49303 h 1070931"/>
              <a:gd name="connsiteX1" fmla="*/ 1627417 w 1694979"/>
              <a:gd name="connsiteY1" fmla="*/ 74828 h 1070931"/>
              <a:gd name="connsiteX2" fmla="*/ 1372225 w 1694979"/>
              <a:gd name="connsiteY2" fmla="*/ 1058596 h 1070931"/>
              <a:gd name="connsiteX0" fmla="*/ 0 w 1720009"/>
              <a:gd name="connsiteY0" fmla="*/ 29844 h 792013"/>
              <a:gd name="connsiteX1" fmla="*/ 1627417 w 1720009"/>
              <a:gd name="connsiteY1" fmla="*/ 55369 h 792013"/>
              <a:gd name="connsiteX2" fmla="*/ 1489391 w 1720009"/>
              <a:gd name="connsiteY2" fmla="*/ 776378 h 792013"/>
              <a:gd name="connsiteX0" fmla="*/ 0 w 1734000"/>
              <a:gd name="connsiteY0" fmla="*/ 29844 h 776378"/>
              <a:gd name="connsiteX1" fmla="*/ 1627417 w 1734000"/>
              <a:gd name="connsiteY1" fmla="*/ 55369 h 776378"/>
              <a:gd name="connsiteX2" fmla="*/ 1489391 w 1734000"/>
              <a:gd name="connsiteY2" fmla="*/ 776378 h 776378"/>
              <a:gd name="connsiteX0" fmla="*/ 0 w 1825588"/>
              <a:gd name="connsiteY0" fmla="*/ 46190 h 1013442"/>
              <a:gd name="connsiteX1" fmla="*/ 1627417 w 1825588"/>
              <a:gd name="connsiteY1" fmla="*/ 71715 h 1013442"/>
              <a:gd name="connsiteX2" fmla="*/ 1704196 w 1825588"/>
              <a:gd name="connsiteY2" fmla="*/ 1013442 h 1013442"/>
              <a:gd name="connsiteX0" fmla="*/ 0 w 1787778"/>
              <a:gd name="connsiteY0" fmla="*/ 46190 h 1013442"/>
              <a:gd name="connsiteX1" fmla="*/ 1627417 w 1787778"/>
              <a:gd name="connsiteY1" fmla="*/ 71715 h 1013442"/>
              <a:gd name="connsiteX2" fmla="*/ 1704196 w 1787778"/>
              <a:gd name="connsiteY2" fmla="*/ 1013442 h 1013442"/>
              <a:gd name="connsiteX0" fmla="*/ 0 w 1995738"/>
              <a:gd name="connsiteY0" fmla="*/ 43856 h 979577"/>
              <a:gd name="connsiteX1" fmla="*/ 1627417 w 1995738"/>
              <a:gd name="connsiteY1" fmla="*/ 69381 h 979577"/>
              <a:gd name="connsiteX2" fmla="*/ 1987348 w 1995738"/>
              <a:gd name="connsiteY2" fmla="*/ 979577 h 979577"/>
              <a:gd name="connsiteX0" fmla="*/ 0 w 1990825"/>
              <a:gd name="connsiteY0" fmla="*/ 1 h 935722"/>
              <a:gd name="connsiteX1" fmla="*/ 1464000 w 1990825"/>
              <a:gd name="connsiteY1" fmla="*/ 725317 h 935722"/>
              <a:gd name="connsiteX2" fmla="*/ 1987348 w 1990825"/>
              <a:gd name="connsiteY2" fmla="*/ 935722 h 935722"/>
              <a:gd name="connsiteX0" fmla="*/ 0 w 2002375"/>
              <a:gd name="connsiteY0" fmla="*/ -1 h 1011374"/>
              <a:gd name="connsiteX1" fmla="*/ 1464000 w 2002375"/>
              <a:gd name="connsiteY1" fmla="*/ 725315 h 1011374"/>
              <a:gd name="connsiteX2" fmla="*/ 1999021 w 2002375"/>
              <a:gd name="connsiteY2" fmla="*/ 1011374 h 1011374"/>
              <a:gd name="connsiteX0" fmla="*/ 0 w 1999021"/>
              <a:gd name="connsiteY0" fmla="*/ 1 h 1013519"/>
              <a:gd name="connsiteX1" fmla="*/ 1464000 w 1999021"/>
              <a:gd name="connsiteY1" fmla="*/ 725317 h 1013519"/>
              <a:gd name="connsiteX2" fmla="*/ 1999021 w 1999021"/>
              <a:gd name="connsiteY2" fmla="*/ 1011376 h 1013519"/>
              <a:gd name="connsiteX0" fmla="*/ 0 w 1977864"/>
              <a:gd name="connsiteY0" fmla="*/ 0 h 653574"/>
              <a:gd name="connsiteX1" fmla="*/ 1442843 w 1977864"/>
              <a:gd name="connsiteY1" fmla="*/ 365372 h 653574"/>
              <a:gd name="connsiteX2" fmla="*/ 1977864 w 1977864"/>
              <a:gd name="connsiteY2" fmla="*/ 651431 h 653574"/>
              <a:gd name="connsiteX0" fmla="*/ 0 w 1977864"/>
              <a:gd name="connsiteY0" fmla="*/ 0 h 653574"/>
              <a:gd name="connsiteX1" fmla="*/ 1442843 w 1977864"/>
              <a:gd name="connsiteY1" fmla="*/ 365372 h 653574"/>
              <a:gd name="connsiteX2" fmla="*/ 1977864 w 1977864"/>
              <a:gd name="connsiteY2" fmla="*/ 651431 h 653574"/>
              <a:gd name="connsiteX0" fmla="*/ 0 w 1977864"/>
              <a:gd name="connsiteY0" fmla="*/ 0 h 654146"/>
              <a:gd name="connsiteX1" fmla="*/ 1315903 w 1977864"/>
              <a:gd name="connsiteY1" fmla="*/ 399652 h 654146"/>
              <a:gd name="connsiteX2" fmla="*/ 1977864 w 1977864"/>
              <a:gd name="connsiteY2" fmla="*/ 651431 h 654146"/>
              <a:gd name="connsiteX0" fmla="*/ 0 w 1977864"/>
              <a:gd name="connsiteY0" fmla="*/ 0 h 654148"/>
              <a:gd name="connsiteX1" fmla="*/ 1236565 w 1977864"/>
              <a:gd name="connsiteY1" fmla="*/ 399652 h 654148"/>
              <a:gd name="connsiteX2" fmla="*/ 1977864 w 1977864"/>
              <a:gd name="connsiteY2" fmla="*/ 651431 h 654148"/>
              <a:gd name="connsiteX0" fmla="*/ 0 w 1977864"/>
              <a:gd name="connsiteY0" fmla="*/ 0 h 738753"/>
              <a:gd name="connsiteX1" fmla="*/ 1236565 w 1977864"/>
              <a:gd name="connsiteY1" fmla="*/ 399652 h 738753"/>
              <a:gd name="connsiteX2" fmla="*/ 1977864 w 1977864"/>
              <a:gd name="connsiteY2" fmla="*/ 737131 h 738753"/>
              <a:gd name="connsiteX0" fmla="*/ 0 w 1977864"/>
              <a:gd name="connsiteY0" fmla="*/ 0 h 737132"/>
              <a:gd name="connsiteX1" fmla="*/ 1236565 w 1977864"/>
              <a:gd name="connsiteY1" fmla="*/ 399652 h 737132"/>
              <a:gd name="connsiteX2" fmla="*/ 1977864 w 1977864"/>
              <a:gd name="connsiteY2" fmla="*/ 737131 h 737132"/>
              <a:gd name="connsiteX0" fmla="*/ 0 w 1829767"/>
              <a:gd name="connsiteY0" fmla="*/ 0 h 531449"/>
              <a:gd name="connsiteX1" fmla="*/ 1088468 w 1829767"/>
              <a:gd name="connsiteY1" fmla="*/ 193970 h 531449"/>
              <a:gd name="connsiteX2" fmla="*/ 1829767 w 1829767"/>
              <a:gd name="connsiteY2" fmla="*/ 531449 h 531449"/>
              <a:gd name="connsiteX0" fmla="*/ 0 w 1829767"/>
              <a:gd name="connsiteY0" fmla="*/ 5004 h 536453"/>
              <a:gd name="connsiteX1" fmla="*/ 1088468 w 1829767"/>
              <a:gd name="connsiteY1" fmla="*/ 198974 h 536453"/>
              <a:gd name="connsiteX2" fmla="*/ 1829767 w 1829767"/>
              <a:gd name="connsiteY2" fmla="*/ 536453 h 536453"/>
              <a:gd name="connsiteX0" fmla="*/ 0 w 1829767"/>
              <a:gd name="connsiteY0" fmla="*/ 5004 h 536453"/>
              <a:gd name="connsiteX1" fmla="*/ 1088468 w 1829767"/>
              <a:gd name="connsiteY1" fmla="*/ 198974 h 536453"/>
              <a:gd name="connsiteX2" fmla="*/ 1829767 w 1829767"/>
              <a:gd name="connsiteY2" fmla="*/ 536453 h 536453"/>
              <a:gd name="connsiteX0" fmla="*/ 0 w 1829767"/>
              <a:gd name="connsiteY0" fmla="*/ 6157 h 537606"/>
              <a:gd name="connsiteX1" fmla="*/ 1088468 w 1829767"/>
              <a:gd name="connsiteY1" fmla="*/ 200127 h 537606"/>
              <a:gd name="connsiteX2" fmla="*/ 1829767 w 1829767"/>
              <a:gd name="connsiteY2" fmla="*/ 537606 h 537606"/>
              <a:gd name="connsiteX0" fmla="*/ 0 w 1829767"/>
              <a:gd name="connsiteY0" fmla="*/ 3472 h 534921"/>
              <a:gd name="connsiteX1" fmla="*/ 1077890 w 1829767"/>
              <a:gd name="connsiteY1" fmla="*/ 248862 h 534921"/>
              <a:gd name="connsiteX2" fmla="*/ 1829767 w 1829767"/>
              <a:gd name="connsiteY2" fmla="*/ 534921 h 534921"/>
            </a:gdLst>
            <a:ahLst/>
            <a:cxnLst>
              <a:cxn ang="0">
                <a:pos x="connsiteX0" y="connsiteY0"/>
              </a:cxn>
              <a:cxn ang="0">
                <a:pos x="connsiteX1" y="connsiteY1"/>
              </a:cxn>
              <a:cxn ang="0">
                <a:pos x="connsiteX2" y="connsiteY2"/>
              </a:cxn>
            </a:cxnLst>
            <a:rect l="l" t="t" r="r" b="b"/>
            <a:pathLst>
              <a:path w="1829767" h="534921">
                <a:moveTo>
                  <a:pt x="0" y="3472"/>
                </a:moveTo>
                <a:cubicBezTo>
                  <a:pt x="544102" y="-18419"/>
                  <a:pt x="818769" y="63159"/>
                  <a:pt x="1077890" y="248862"/>
                </a:cubicBezTo>
                <a:cubicBezTo>
                  <a:pt x="1337011" y="434565"/>
                  <a:pt x="1466192" y="487536"/>
                  <a:pt x="1829767" y="534921"/>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a:p>
        </p:txBody>
      </p:sp>
      <p:sp>
        <p:nvSpPr>
          <p:cNvPr id="44" name="Freihandform 5">
            <a:extLst>
              <a:ext uri="{FF2B5EF4-FFF2-40B4-BE49-F238E27FC236}">
                <a16:creationId xmlns:a16="http://schemas.microsoft.com/office/drawing/2014/main" id="{06B9C7BE-6589-467D-6184-8ECE118ADFE1}"/>
              </a:ext>
            </a:extLst>
          </p:cNvPr>
          <p:cNvSpPr/>
          <p:nvPr/>
        </p:nvSpPr>
        <p:spPr bwMode="auto">
          <a:xfrm flipH="1">
            <a:off x="5819802" y="3197466"/>
            <a:ext cx="1643252" cy="910560"/>
          </a:xfrm>
          <a:custGeom>
            <a:avLst/>
            <a:gdLst>
              <a:gd name="connsiteX0" fmla="*/ 0 w 683428"/>
              <a:gd name="connsiteY0" fmla="*/ 966651 h 989234"/>
              <a:gd name="connsiteX1" fmla="*/ 339634 w 683428"/>
              <a:gd name="connsiteY1" fmla="*/ 975360 h 989234"/>
              <a:gd name="connsiteX2" fmla="*/ 566057 w 683428"/>
              <a:gd name="connsiteY2" fmla="*/ 975360 h 989234"/>
              <a:gd name="connsiteX3" fmla="*/ 670560 w 683428"/>
              <a:gd name="connsiteY3" fmla="*/ 792480 h 989234"/>
              <a:gd name="connsiteX4" fmla="*/ 278674 w 683428"/>
              <a:gd name="connsiteY4" fmla="*/ 0 h 989234"/>
              <a:gd name="connsiteX0" fmla="*/ 0 w 683891"/>
              <a:gd name="connsiteY0" fmla="*/ 966651 h 989235"/>
              <a:gd name="connsiteX1" fmla="*/ 339634 w 683891"/>
              <a:gd name="connsiteY1" fmla="*/ 975360 h 989235"/>
              <a:gd name="connsiteX2" fmla="*/ 569006 w 683891"/>
              <a:gd name="connsiteY2" fmla="*/ 975360 h 989235"/>
              <a:gd name="connsiteX3" fmla="*/ 670560 w 683891"/>
              <a:gd name="connsiteY3" fmla="*/ 792480 h 989235"/>
              <a:gd name="connsiteX4" fmla="*/ 278674 w 683891"/>
              <a:gd name="connsiteY4" fmla="*/ 0 h 989235"/>
              <a:gd name="connsiteX0" fmla="*/ 0 w 683379"/>
              <a:gd name="connsiteY0" fmla="*/ 966651 h 979373"/>
              <a:gd name="connsiteX1" fmla="*/ 339634 w 683379"/>
              <a:gd name="connsiteY1" fmla="*/ 975360 h 979373"/>
              <a:gd name="connsiteX2" fmla="*/ 569006 w 683379"/>
              <a:gd name="connsiteY2" fmla="*/ 975360 h 979373"/>
              <a:gd name="connsiteX3" fmla="*/ 670560 w 683379"/>
              <a:gd name="connsiteY3" fmla="*/ 792480 h 979373"/>
              <a:gd name="connsiteX4" fmla="*/ 278674 w 683379"/>
              <a:gd name="connsiteY4" fmla="*/ 0 h 979373"/>
              <a:gd name="connsiteX0" fmla="*/ 0 w 683135"/>
              <a:gd name="connsiteY0" fmla="*/ 966651 h 976483"/>
              <a:gd name="connsiteX1" fmla="*/ 339634 w 683135"/>
              <a:gd name="connsiteY1" fmla="*/ 975360 h 976483"/>
              <a:gd name="connsiteX2" fmla="*/ 569006 w 683135"/>
              <a:gd name="connsiteY2" fmla="*/ 975360 h 976483"/>
              <a:gd name="connsiteX3" fmla="*/ 670560 w 683135"/>
              <a:gd name="connsiteY3" fmla="*/ 792480 h 976483"/>
              <a:gd name="connsiteX4" fmla="*/ 278674 w 683135"/>
              <a:gd name="connsiteY4" fmla="*/ 0 h 976483"/>
              <a:gd name="connsiteX0" fmla="*/ 0 w 683891"/>
              <a:gd name="connsiteY0" fmla="*/ 966651 h 976624"/>
              <a:gd name="connsiteX1" fmla="*/ 339634 w 683891"/>
              <a:gd name="connsiteY1" fmla="*/ 975360 h 976624"/>
              <a:gd name="connsiteX2" fmla="*/ 569006 w 683891"/>
              <a:gd name="connsiteY2" fmla="*/ 975360 h 976624"/>
              <a:gd name="connsiteX3" fmla="*/ 670560 w 683891"/>
              <a:gd name="connsiteY3" fmla="*/ 792480 h 976624"/>
              <a:gd name="connsiteX4" fmla="*/ 278674 w 683891"/>
              <a:gd name="connsiteY4" fmla="*/ 0 h 976624"/>
              <a:gd name="connsiteX0" fmla="*/ 0 w 1580148"/>
              <a:gd name="connsiteY0" fmla="*/ 198843 h 446743"/>
              <a:gd name="connsiteX1" fmla="*/ 339634 w 1580148"/>
              <a:gd name="connsiteY1" fmla="*/ 207552 h 446743"/>
              <a:gd name="connsiteX2" fmla="*/ 569006 w 1580148"/>
              <a:gd name="connsiteY2" fmla="*/ 207552 h 446743"/>
              <a:gd name="connsiteX3" fmla="*/ 670560 w 1580148"/>
              <a:gd name="connsiteY3" fmla="*/ 24672 h 446743"/>
              <a:gd name="connsiteX4" fmla="*/ 1577266 w 1580148"/>
              <a:gd name="connsiteY4" fmla="*/ 430371 h 446743"/>
              <a:gd name="connsiteX0" fmla="*/ 0 w 1678052"/>
              <a:gd name="connsiteY0" fmla="*/ 486498 h 729906"/>
              <a:gd name="connsiteX1" fmla="*/ 339634 w 1678052"/>
              <a:gd name="connsiteY1" fmla="*/ 495207 h 729906"/>
              <a:gd name="connsiteX2" fmla="*/ 569006 w 1678052"/>
              <a:gd name="connsiteY2" fmla="*/ 495207 h 729906"/>
              <a:gd name="connsiteX3" fmla="*/ 1676237 w 1678052"/>
              <a:gd name="connsiteY3" fmla="*/ 18037 h 729906"/>
              <a:gd name="connsiteX4" fmla="*/ 1577266 w 1678052"/>
              <a:gd name="connsiteY4" fmla="*/ 718026 h 729906"/>
              <a:gd name="connsiteX0" fmla="*/ 0 w 1678302"/>
              <a:gd name="connsiteY0" fmla="*/ 510840 h 754248"/>
              <a:gd name="connsiteX1" fmla="*/ 339634 w 1678302"/>
              <a:gd name="connsiteY1" fmla="*/ 519549 h 754248"/>
              <a:gd name="connsiteX2" fmla="*/ 686172 w 1678302"/>
              <a:gd name="connsiteY2" fmla="*/ 15052 h 754248"/>
              <a:gd name="connsiteX3" fmla="*/ 1676237 w 1678302"/>
              <a:gd name="connsiteY3" fmla="*/ 42379 h 754248"/>
              <a:gd name="connsiteX4" fmla="*/ 1577266 w 1678302"/>
              <a:gd name="connsiteY4" fmla="*/ 742368 h 754248"/>
              <a:gd name="connsiteX0" fmla="*/ 0 w 1677642"/>
              <a:gd name="connsiteY0" fmla="*/ 561198 h 804606"/>
              <a:gd name="connsiteX1" fmla="*/ 339634 w 1677642"/>
              <a:gd name="connsiteY1" fmla="*/ 569907 h 804606"/>
              <a:gd name="connsiteX2" fmla="*/ 285854 w 1677642"/>
              <a:gd name="connsiteY2" fmla="*/ 12858 h 804606"/>
              <a:gd name="connsiteX3" fmla="*/ 1676237 w 1677642"/>
              <a:gd name="connsiteY3" fmla="*/ 92737 h 804606"/>
              <a:gd name="connsiteX4" fmla="*/ 1577266 w 1677642"/>
              <a:gd name="connsiteY4" fmla="*/ 792726 h 804606"/>
              <a:gd name="connsiteX0" fmla="*/ 0 w 1677642"/>
              <a:gd name="connsiteY0" fmla="*/ 561198 h 804606"/>
              <a:gd name="connsiteX1" fmla="*/ 285854 w 1677642"/>
              <a:gd name="connsiteY1" fmla="*/ 12858 h 804606"/>
              <a:gd name="connsiteX2" fmla="*/ 1676237 w 1677642"/>
              <a:gd name="connsiteY2" fmla="*/ 92737 h 804606"/>
              <a:gd name="connsiteX3" fmla="*/ 1577266 w 1677642"/>
              <a:gd name="connsiteY3" fmla="*/ 792726 h 804606"/>
              <a:gd name="connsiteX0" fmla="*/ 0 w 1676237"/>
              <a:gd name="connsiteY0" fmla="*/ 486499 h 729907"/>
              <a:gd name="connsiteX1" fmla="*/ 1676237 w 1676237"/>
              <a:gd name="connsiteY1" fmla="*/ 18038 h 729907"/>
              <a:gd name="connsiteX2" fmla="*/ 1577266 w 1676237"/>
              <a:gd name="connsiteY2" fmla="*/ 718027 h 729907"/>
              <a:gd name="connsiteX0" fmla="*/ 0 w 1568834"/>
              <a:gd name="connsiteY0" fmla="*/ 0 h 800456"/>
              <a:gd name="connsiteX1" fmla="*/ 1568834 w 1568834"/>
              <a:gd name="connsiteY1" fmla="*/ 88587 h 800456"/>
              <a:gd name="connsiteX2" fmla="*/ 1469863 w 1568834"/>
              <a:gd name="connsiteY2" fmla="*/ 788576 h 800456"/>
              <a:gd name="connsiteX0" fmla="*/ 0 w 1667588"/>
              <a:gd name="connsiteY0" fmla="*/ 0 h 804758"/>
              <a:gd name="connsiteX1" fmla="*/ 1568834 w 1667588"/>
              <a:gd name="connsiteY1" fmla="*/ 88587 h 804758"/>
              <a:gd name="connsiteX2" fmla="*/ 1469863 w 1667588"/>
              <a:gd name="connsiteY2" fmla="*/ 788576 h 804758"/>
              <a:gd name="connsiteX0" fmla="*/ 0 w 1715224"/>
              <a:gd name="connsiteY0" fmla="*/ 32957 h 836526"/>
              <a:gd name="connsiteX1" fmla="*/ 1627417 w 1715224"/>
              <a:gd name="connsiteY1" fmla="*/ 58482 h 836526"/>
              <a:gd name="connsiteX2" fmla="*/ 1469863 w 1715224"/>
              <a:gd name="connsiteY2" fmla="*/ 821533 h 836526"/>
              <a:gd name="connsiteX0" fmla="*/ 0 w 1694979"/>
              <a:gd name="connsiteY0" fmla="*/ 49303 h 1070931"/>
              <a:gd name="connsiteX1" fmla="*/ 1627417 w 1694979"/>
              <a:gd name="connsiteY1" fmla="*/ 74828 h 1070931"/>
              <a:gd name="connsiteX2" fmla="*/ 1372225 w 1694979"/>
              <a:gd name="connsiteY2" fmla="*/ 1058596 h 1070931"/>
              <a:gd name="connsiteX0" fmla="*/ 0 w 1720009"/>
              <a:gd name="connsiteY0" fmla="*/ 29844 h 792013"/>
              <a:gd name="connsiteX1" fmla="*/ 1627417 w 1720009"/>
              <a:gd name="connsiteY1" fmla="*/ 55369 h 792013"/>
              <a:gd name="connsiteX2" fmla="*/ 1489391 w 1720009"/>
              <a:gd name="connsiteY2" fmla="*/ 776378 h 792013"/>
              <a:gd name="connsiteX0" fmla="*/ 0 w 1734000"/>
              <a:gd name="connsiteY0" fmla="*/ 29844 h 776378"/>
              <a:gd name="connsiteX1" fmla="*/ 1627417 w 1734000"/>
              <a:gd name="connsiteY1" fmla="*/ 55369 h 776378"/>
              <a:gd name="connsiteX2" fmla="*/ 1489391 w 1734000"/>
              <a:gd name="connsiteY2" fmla="*/ 776378 h 776378"/>
              <a:gd name="connsiteX0" fmla="*/ 0 w 1825588"/>
              <a:gd name="connsiteY0" fmla="*/ 46190 h 1013442"/>
              <a:gd name="connsiteX1" fmla="*/ 1627417 w 1825588"/>
              <a:gd name="connsiteY1" fmla="*/ 71715 h 1013442"/>
              <a:gd name="connsiteX2" fmla="*/ 1704196 w 1825588"/>
              <a:gd name="connsiteY2" fmla="*/ 1013442 h 1013442"/>
              <a:gd name="connsiteX0" fmla="*/ 0 w 1787778"/>
              <a:gd name="connsiteY0" fmla="*/ 46190 h 1013442"/>
              <a:gd name="connsiteX1" fmla="*/ 1627417 w 1787778"/>
              <a:gd name="connsiteY1" fmla="*/ 71715 h 1013442"/>
              <a:gd name="connsiteX2" fmla="*/ 1704196 w 1787778"/>
              <a:gd name="connsiteY2" fmla="*/ 1013442 h 1013442"/>
              <a:gd name="connsiteX0" fmla="*/ 0 w 1995738"/>
              <a:gd name="connsiteY0" fmla="*/ 43856 h 979577"/>
              <a:gd name="connsiteX1" fmla="*/ 1627417 w 1995738"/>
              <a:gd name="connsiteY1" fmla="*/ 69381 h 979577"/>
              <a:gd name="connsiteX2" fmla="*/ 1987348 w 1995738"/>
              <a:gd name="connsiteY2" fmla="*/ 979577 h 979577"/>
              <a:gd name="connsiteX0" fmla="*/ 0 w 1995738"/>
              <a:gd name="connsiteY0" fmla="*/ 46073 h 981794"/>
              <a:gd name="connsiteX1" fmla="*/ 1627417 w 1995738"/>
              <a:gd name="connsiteY1" fmla="*/ 71598 h 981794"/>
              <a:gd name="connsiteX2" fmla="*/ 1987348 w 1995738"/>
              <a:gd name="connsiteY2" fmla="*/ 981794 h 981794"/>
              <a:gd name="connsiteX0" fmla="*/ 0 w 1892128"/>
              <a:gd name="connsiteY0" fmla="*/ 46073 h 981794"/>
              <a:gd name="connsiteX1" fmla="*/ 1523807 w 1892128"/>
              <a:gd name="connsiteY1" fmla="*/ 71598 h 981794"/>
              <a:gd name="connsiteX2" fmla="*/ 1883738 w 1892128"/>
              <a:gd name="connsiteY2" fmla="*/ 981794 h 981794"/>
              <a:gd name="connsiteX0" fmla="*/ 0 w 1892128"/>
              <a:gd name="connsiteY0" fmla="*/ 693 h 936414"/>
              <a:gd name="connsiteX1" fmla="*/ 1523807 w 1892128"/>
              <a:gd name="connsiteY1" fmla="*/ 102418 h 936414"/>
              <a:gd name="connsiteX2" fmla="*/ 1883738 w 1892128"/>
              <a:gd name="connsiteY2" fmla="*/ 936414 h 936414"/>
              <a:gd name="connsiteX0" fmla="*/ 0 w 1896053"/>
              <a:gd name="connsiteY0" fmla="*/ 0 h 935721"/>
              <a:gd name="connsiteX1" fmla="*/ 1568211 w 1896053"/>
              <a:gd name="connsiteY1" fmla="*/ 139825 h 935721"/>
              <a:gd name="connsiteX2" fmla="*/ 1883738 w 1896053"/>
              <a:gd name="connsiteY2" fmla="*/ 935721 h 935721"/>
              <a:gd name="connsiteX0" fmla="*/ 0 w 1890516"/>
              <a:gd name="connsiteY0" fmla="*/ 692 h 936413"/>
              <a:gd name="connsiteX1" fmla="*/ 1494204 w 1890516"/>
              <a:gd name="connsiteY1" fmla="*/ 102417 h 936413"/>
              <a:gd name="connsiteX2" fmla="*/ 1883738 w 1890516"/>
              <a:gd name="connsiteY2" fmla="*/ 936413 h 936413"/>
              <a:gd name="connsiteX0" fmla="*/ 0 w 1890516"/>
              <a:gd name="connsiteY0" fmla="*/ 692 h 936413"/>
              <a:gd name="connsiteX1" fmla="*/ 1494204 w 1890516"/>
              <a:gd name="connsiteY1" fmla="*/ 102417 h 936413"/>
              <a:gd name="connsiteX2" fmla="*/ 1883738 w 1890516"/>
              <a:gd name="connsiteY2" fmla="*/ 936413 h 936413"/>
              <a:gd name="connsiteX0" fmla="*/ 0 w 1890516"/>
              <a:gd name="connsiteY0" fmla="*/ 4670 h 940391"/>
              <a:gd name="connsiteX1" fmla="*/ 1494204 w 1890516"/>
              <a:gd name="connsiteY1" fmla="*/ 106395 h 940391"/>
              <a:gd name="connsiteX2" fmla="*/ 1883738 w 1890516"/>
              <a:gd name="connsiteY2" fmla="*/ 940391 h 940391"/>
              <a:gd name="connsiteX0" fmla="*/ 0 w 1890516"/>
              <a:gd name="connsiteY0" fmla="*/ 16938 h 952659"/>
              <a:gd name="connsiteX1" fmla="*/ 1494204 w 1890516"/>
              <a:gd name="connsiteY1" fmla="*/ 118663 h 952659"/>
              <a:gd name="connsiteX2" fmla="*/ 1883738 w 1890516"/>
              <a:gd name="connsiteY2" fmla="*/ 952659 h 952659"/>
              <a:gd name="connsiteX0" fmla="*/ 0 w 1890516"/>
              <a:gd name="connsiteY0" fmla="*/ 693 h 936414"/>
              <a:gd name="connsiteX1" fmla="*/ 1494204 w 1890516"/>
              <a:gd name="connsiteY1" fmla="*/ 102418 h 936414"/>
              <a:gd name="connsiteX2" fmla="*/ 1883738 w 1890516"/>
              <a:gd name="connsiteY2" fmla="*/ 936414 h 936414"/>
            </a:gdLst>
            <a:ahLst/>
            <a:cxnLst>
              <a:cxn ang="0">
                <a:pos x="connsiteX0" y="connsiteY0"/>
              </a:cxn>
              <a:cxn ang="0">
                <a:pos x="connsiteX1" y="connsiteY1"/>
              </a:cxn>
              <a:cxn ang="0">
                <a:pos x="connsiteX2" y="connsiteY2"/>
              </a:cxn>
            </a:cxnLst>
            <a:rect l="l" t="t" r="r" b="b"/>
            <a:pathLst>
              <a:path w="1890516" h="936414">
                <a:moveTo>
                  <a:pt x="0" y="693"/>
                </a:moveTo>
                <a:cubicBezTo>
                  <a:pt x="730165" y="20697"/>
                  <a:pt x="1162979" y="-53536"/>
                  <a:pt x="1494204" y="102418"/>
                </a:cubicBezTo>
                <a:cubicBezTo>
                  <a:pt x="1825429" y="258372"/>
                  <a:pt x="1918310" y="446931"/>
                  <a:pt x="1883738" y="936414"/>
                </a:cubicBezTo>
              </a:path>
            </a:pathLst>
          </a:custGeom>
          <a:noFill/>
          <a:ln w="28575">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a:p>
        </p:txBody>
      </p:sp>
      <p:cxnSp>
        <p:nvCxnSpPr>
          <p:cNvPr id="47" name="Gerade Verbindung mit Pfeil 46">
            <a:extLst>
              <a:ext uri="{FF2B5EF4-FFF2-40B4-BE49-F238E27FC236}">
                <a16:creationId xmlns:a16="http://schemas.microsoft.com/office/drawing/2014/main" id="{6088CB40-986E-1645-6522-A9C2D55BFD30}"/>
              </a:ext>
            </a:extLst>
          </p:cNvPr>
          <p:cNvCxnSpPr>
            <a:cxnSpLocks/>
          </p:cNvCxnSpPr>
          <p:nvPr/>
        </p:nvCxnSpPr>
        <p:spPr>
          <a:xfrm flipH="1">
            <a:off x="4160731" y="2857281"/>
            <a:ext cx="3302323" cy="0"/>
          </a:xfrm>
          <a:prstGeom prst="straightConnector1">
            <a:avLst/>
          </a:prstGeom>
          <a:noFill/>
          <a:ln w="28575">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nvGrpSpPr>
          <p:cNvPr id="62" name="Gruppieren 61">
            <a:extLst>
              <a:ext uri="{FF2B5EF4-FFF2-40B4-BE49-F238E27FC236}">
                <a16:creationId xmlns:a16="http://schemas.microsoft.com/office/drawing/2014/main" id="{3CCE6136-05B3-6167-4C6F-B73E9867752E}"/>
              </a:ext>
            </a:extLst>
          </p:cNvPr>
          <p:cNvGrpSpPr/>
          <p:nvPr/>
        </p:nvGrpSpPr>
        <p:grpSpPr>
          <a:xfrm>
            <a:off x="857250" y="270196"/>
            <a:ext cx="2763246" cy="1818110"/>
            <a:chOff x="4686300" y="442492"/>
            <a:chExt cx="2763246" cy="1818110"/>
          </a:xfrm>
        </p:grpSpPr>
        <p:sp>
          <p:nvSpPr>
            <p:cNvPr id="56" name="Wolke 55">
              <a:extLst>
                <a:ext uri="{FF2B5EF4-FFF2-40B4-BE49-F238E27FC236}">
                  <a16:creationId xmlns:a16="http://schemas.microsoft.com/office/drawing/2014/main" id="{9110728F-48B9-ED52-2EC6-5F76761DDEF0}"/>
                </a:ext>
              </a:extLst>
            </p:cNvPr>
            <p:cNvSpPr/>
            <p:nvPr/>
          </p:nvSpPr>
          <p:spPr>
            <a:xfrm>
              <a:off x="4686300" y="442492"/>
              <a:ext cx="2763246" cy="1818110"/>
            </a:xfrm>
            <a:prstGeom prst="cloud">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sz="800" dirty="0"/>
            </a:p>
          </p:txBody>
        </p:sp>
        <p:sp>
          <p:nvSpPr>
            <p:cNvPr id="101" name="Rechteck 100">
              <a:extLst>
                <a:ext uri="{FF2B5EF4-FFF2-40B4-BE49-F238E27FC236}">
                  <a16:creationId xmlns:a16="http://schemas.microsoft.com/office/drawing/2014/main" id="{CBBBEE07-4AAE-131E-F4F2-51047837D333}"/>
                </a:ext>
              </a:extLst>
            </p:cNvPr>
            <p:cNvSpPr/>
            <p:nvPr/>
          </p:nvSpPr>
          <p:spPr>
            <a:xfrm>
              <a:off x="5172076" y="1453236"/>
              <a:ext cx="1227130" cy="561316"/>
            </a:xfrm>
            <a:prstGeom prst="rect">
              <a:avLst/>
            </a:prstGeom>
            <a:solidFill>
              <a:schemeClr val="tx1">
                <a:lumMod val="75000"/>
                <a:lumOff val="25000"/>
              </a:schemeClr>
            </a:solidFill>
            <a:ln/>
          </p:spPr>
          <p:style>
            <a:lnRef idx="3">
              <a:schemeClr val="lt1"/>
            </a:lnRef>
            <a:fillRef idx="1">
              <a:schemeClr val="dk1"/>
            </a:fillRef>
            <a:effectRef idx="1">
              <a:schemeClr val="dk1"/>
            </a:effectRef>
            <a:fontRef idx="minor">
              <a:schemeClr val="lt1"/>
            </a:fontRef>
          </p:style>
          <p:txBody>
            <a:bodyPr rtlCol="0" anchor="t"/>
            <a:lstStyle/>
            <a:p>
              <a:pPr marL="92075" indent="-92075">
                <a:buFont typeface="Arial" panose="020B0604020202020204" pitchFamily="34" charset="0"/>
                <a:buChar char="•"/>
              </a:pPr>
              <a:r>
                <a:rPr lang="de-DE" sz="800" dirty="0"/>
                <a:t>Mailserver</a:t>
              </a:r>
            </a:p>
            <a:p>
              <a:pPr marL="92075" indent="-92075">
                <a:buFont typeface="Arial" panose="020B0604020202020204" pitchFamily="34" charset="0"/>
                <a:buChar char="•"/>
              </a:pPr>
              <a:r>
                <a:rPr lang="de-DE" sz="800" dirty="0" err="1"/>
                <a:t>Addressbook</a:t>
              </a:r>
              <a:r>
                <a:rPr lang="de-DE" sz="800" dirty="0"/>
                <a:t> (LDAP)</a:t>
              </a:r>
            </a:p>
            <a:p>
              <a:pPr marL="92075" indent="-92075">
                <a:buFont typeface="Arial" panose="020B0604020202020204" pitchFamily="34" charset="0"/>
                <a:buChar char="•"/>
              </a:pPr>
              <a:r>
                <a:rPr lang="de-DE" sz="800" dirty="0"/>
                <a:t>OAuth2</a:t>
              </a:r>
            </a:p>
            <a:p>
              <a:pPr marL="92075" indent="-92075">
                <a:buFont typeface="Arial" panose="020B0604020202020204" pitchFamily="34" charset="0"/>
                <a:buChar char="•"/>
              </a:pPr>
              <a:r>
                <a:rPr lang="de-DE" sz="800" dirty="0"/>
                <a:t>…</a:t>
              </a:r>
              <a:endParaRPr lang="de-DE" sz="700" dirty="0"/>
            </a:p>
          </p:txBody>
        </p:sp>
        <p:grpSp>
          <p:nvGrpSpPr>
            <p:cNvPr id="14" name="Gruppieren 13">
              <a:extLst>
                <a:ext uri="{FF2B5EF4-FFF2-40B4-BE49-F238E27FC236}">
                  <a16:creationId xmlns:a16="http://schemas.microsoft.com/office/drawing/2014/main" id="{3CBEB11B-7169-DA4D-4932-01A1D20234B3}"/>
                </a:ext>
              </a:extLst>
            </p:cNvPr>
            <p:cNvGrpSpPr/>
            <p:nvPr/>
          </p:nvGrpSpPr>
          <p:grpSpPr>
            <a:xfrm>
              <a:off x="5252723" y="700818"/>
              <a:ext cx="440203" cy="353938"/>
              <a:chOff x="8026401" y="4779818"/>
              <a:chExt cx="745124" cy="585789"/>
            </a:xfrm>
          </p:grpSpPr>
          <p:pic>
            <p:nvPicPr>
              <p:cNvPr id="15" name="Picture 3">
                <a:extLst>
                  <a:ext uri="{FF2B5EF4-FFF2-40B4-BE49-F238E27FC236}">
                    <a16:creationId xmlns:a16="http://schemas.microsoft.com/office/drawing/2014/main" id="{A724E909-605C-B2AE-6F5A-71445F2E03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6401" y="4779818"/>
                <a:ext cx="745124" cy="5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feld 33">
                <a:extLst>
                  <a:ext uri="{FF2B5EF4-FFF2-40B4-BE49-F238E27FC236}">
                    <a16:creationId xmlns:a16="http://schemas.microsoft.com/office/drawing/2014/main" id="{C6E0CC7E-70DE-106E-4F8B-E1BE2631540A}"/>
                  </a:ext>
                </a:extLst>
              </p:cNvPr>
              <p:cNvSpPr txBox="1"/>
              <p:nvPr/>
            </p:nvSpPr>
            <p:spPr>
              <a:xfrm>
                <a:off x="8090427" y="4868956"/>
                <a:ext cx="618562" cy="203756"/>
              </a:xfrm>
              <a:prstGeom prst="rect">
                <a:avLst/>
              </a:prstGeom>
              <a:noFill/>
            </p:spPr>
            <p:txBody>
              <a:bodyPr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800" dirty="0">
                    <a:solidFill>
                      <a:schemeClr val="bg1"/>
                    </a:solidFill>
                  </a:rPr>
                  <a:t>myApps</a:t>
                </a:r>
              </a:p>
            </p:txBody>
          </p:sp>
        </p:grpSp>
        <p:pic>
          <p:nvPicPr>
            <p:cNvPr id="17" name="Picture 9">
              <a:extLst>
                <a:ext uri="{FF2B5EF4-FFF2-40B4-BE49-F238E27FC236}">
                  <a16:creationId xmlns:a16="http://schemas.microsoft.com/office/drawing/2014/main" id="{CD523881-C192-AAD0-9D84-70221605B1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804" y="1010923"/>
              <a:ext cx="312190" cy="27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descr="\\inno-sifi\dfs\Marketing\Grafiken\Produkte\myPBX Apps\myPBX-Apps_Android_iOS_EN.png">
              <a:extLst>
                <a:ext uri="{FF2B5EF4-FFF2-40B4-BE49-F238E27FC236}">
                  <a16:creationId xmlns:a16="http://schemas.microsoft.com/office/drawing/2014/main" id="{541F9A5F-96A6-DD68-C415-8DCBA6A5AC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7280" y="962372"/>
              <a:ext cx="264424" cy="3791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a:extLst>
                <a:ext uri="{FF2B5EF4-FFF2-40B4-BE49-F238E27FC236}">
                  <a16:creationId xmlns:a16="http://schemas.microsoft.com/office/drawing/2014/main" id="{D49C285F-286F-45CD-8887-C27F4582C5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1503" y="683146"/>
              <a:ext cx="312190" cy="27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descr="\\inno-sifi\dfs\Marketing\Grafiken\Produkte\myPBX Apps\myPBX-Apps_Android_iOS_EN.png">
              <a:extLst>
                <a:ext uri="{FF2B5EF4-FFF2-40B4-BE49-F238E27FC236}">
                  <a16:creationId xmlns:a16="http://schemas.microsoft.com/office/drawing/2014/main" id="{2CA03AC3-6804-DBAA-2677-4CB4E4037F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3979" y="634595"/>
              <a:ext cx="264424" cy="37913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BB44F1C4-14B2-6728-906D-E86F1B40054B}"/>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97796" y="990969"/>
              <a:ext cx="89340" cy="21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a:extLst>
                <a:ext uri="{FF2B5EF4-FFF2-40B4-BE49-F238E27FC236}">
                  <a16:creationId xmlns:a16="http://schemas.microsoft.com/office/drawing/2014/main" id="{75F7D4B6-0822-5911-F971-852B00B5D51E}"/>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99816" y="1104464"/>
              <a:ext cx="89340" cy="21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uppieren 25">
              <a:extLst>
                <a:ext uri="{FF2B5EF4-FFF2-40B4-BE49-F238E27FC236}">
                  <a16:creationId xmlns:a16="http://schemas.microsoft.com/office/drawing/2014/main" id="{7B56934D-EB8D-C63C-18D5-651C80BD8B3E}"/>
                </a:ext>
              </a:extLst>
            </p:cNvPr>
            <p:cNvGrpSpPr/>
            <p:nvPr/>
          </p:nvGrpSpPr>
          <p:grpSpPr>
            <a:xfrm>
              <a:off x="5844538" y="972401"/>
              <a:ext cx="337477" cy="317748"/>
              <a:chOff x="2148635" y="5163150"/>
              <a:chExt cx="516410" cy="486220"/>
            </a:xfrm>
          </p:grpSpPr>
          <p:pic>
            <p:nvPicPr>
              <p:cNvPr id="27" name="Picture 3">
                <a:extLst>
                  <a:ext uri="{FF2B5EF4-FFF2-40B4-BE49-F238E27FC236}">
                    <a16:creationId xmlns:a16="http://schemas.microsoft.com/office/drawing/2014/main" id="{AD6245DB-ADBE-223A-2020-9EFC28B96B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3420" y="5194383"/>
                <a:ext cx="454987" cy="45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feld 27">
                <a:extLst>
                  <a:ext uri="{FF2B5EF4-FFF2-40B4-BE49-F238E27FC236}">
                    <a16:creationId xmlns:a16="http://schemas.microsoft.com/office/drawing/2014/main" id="{4E7BAE2F-F645-910B-A9DB-E8D810AD92DF}"/>
                  </a:ext>
                </a:extLst>
              </p:cNvPr>
              <p:cNvSpPr txBox="1"/>
              <p:nvPr/>
            </p:nvSpPr>
            <p:spPr>
              <a:xfrm>
                <a:off x="2148635" y="5163150"/>
                <a:ext cx="516410" cy="228772"/>
              </a:xfrm>
              <a:prstGeom prst="rect">
                <a:avLst/>
              </a:prstGeom>
              <a:noFill/>
            </p:spPr>
            <p:txBody>
              <a:bodyPr wrap="square" lIns="36000" tIns="36000" rIns="36000" bIns="36000" rtlCol="0">
                <a:spAutoFit/>
              </a:bodyPr>
              <a:lstStyle/>
              <a:p>
                <a:pPr algn="ctr"/>
                <a:r>
                  <a:rPr lang="en-US" sz="700" dirty="0">
                    <a:solidFill>
                      <a:schemeClr val="bg1"/>
                    </a:solidFill>
                  </a:rPr>
                  <a:t>DECT</a:t>
                </a:r>
              </a:p>
            </p:txBody>
          </p:sp>
        </p:grpSp>
        <p:pic>
          <p:nvPicPr>
            <p:cNvPr id="29" name="Picture 11">
              <a:extLst>
                <a:ext uri="{FF2B5EF4-FFF2-40B4-BE49-F238E27FC236}">
                  <a16:creationId xmlns:a16="http://schemas.microsoft.com/office/drawing/2014/main" id="{3F8D1E64-4DDD-6A10-3B84-E5A2BC03092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45924" y="1208705"/>
              <a:ext cx="466916" cy="11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 name="Gruppieren 32">
              <a:extLst>
                <a:ext uri="{FF2B5EF4-FFF2-40B4-BE49-F238E27FC236}">
                  <a16:creationId xmlns:a16="http://schemas.microsoft.com/office/drawing/2014/main" id="{4D16AB7B-C9A6-BFAB-2378-5FB674DCD8F0}"/>
                </a:ext>
              </a:extLst>
            </p:cNvPr>
            <p:cNvGrpSpPr/>
            <p:nvPr/>
          </p:nvGrpSpPr>
          <p:grpSpPr>
            <a:xfrm>
              <a:off x="5731912" y="662063"/>
              <a:ext cx="337477" cy="317748"/>
              <a:chOff x="2148635" y="5163150"/>
              <a:chExt cx="516410" cy="486220"/>
            </a:xfrm>
          </p:grpSpPr>
          <p:pic>
            <p:nvPicPr>
              <p:cNvPr id="34" name="Picture 3">
                <a:extLst>
                  <a:ext uri="{FF2B5EF4-FFF2-40B4-BE49-F238E27FC236}">
                    <a16:creationId xmlns:a16="http://schemas.microsoft.com/office/drawing/2014/main" id="{394D268A-B8C4-B5EA-8D89-1F645306FD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3420" y="5194383"/>
                <a:ext cx="454987" cy="45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feld 34">
                <a:extLst>
                  <a:ext uri="{FF2B5EF4-FFF2-40B4-BE49-F238E27FC236}">
                    <a16:creationId xmlns:a16="http://schemas.microsoft.com/office/drawing/2014/main" id="{5D347A0B-80EC-B379-5F68-F0C77AF5EAD8}"/>
                  </a:ext>
                </a:extLst>
              </p:cNvPr>
              <p:cNvSpPr txBox="1"/>
              <p:nvPr/>
            </p:nvSpPr>
            <p:spPr>
              <a:xfrm>
                <a:off x="2148635" y="5163150"/>
                <a:ext cx="516410" cy="228772"/>
              </a:xfrm>
              <a:prstGeom prst="rect">
                <a:avLst/>
              </a:prstGeom>
              <a:noFill/>
            </p:spPr>
            <p:txBody>
              <a:bodyPr wrap="square" lIns="36000" tIns="36000" rIns="36000" bIns="36000" rtlCol="0">
                <a:spAutoFit/>
              </a:bodyPr>
              <a:lstStyle/>
              <a:p>
                <a:pPr algn="ctr"/>
                <a:r>
                  <a:rPr lang="en-US" sz="700" dirty="0">
                    <a:solidFill>
                      <a:schemeClr val="bg1"/>
                    </a:solidFill>
                  </a:rPr>
                  <a:t>DECT</a:t>
                </a:r>
              </a:p>
            </p:txBody>
          </p:sp>
        </p:grpSp>
        <p:pic>
          <p:nvPicPr>
            <p:cNvPr id="36" name="Picture 11">
              <a:extLst>
                <a:ext uri="{FF2B5EF4-FFF2-40B4-BE49-F238E27FC236}">
                  <a16:creationId xmlns:a16="http://schemas.microsoft.com/office/drawing/2014/main" id="{B4297E0B-0E2B-5FC9-3D81-1289998CAB2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32290" y="1323161"/>
              <a:ext cx="466916" cy="11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3" name="Gruppieren 52">
              <a:extLst>
                <a:ext uri="{FF2B5EF4-FFF2-40B4-BE49-F238E27FC236}">
                  <a16:creationId xmlns:a16="http://schemas.microsoft.com/office/drawing/2014/main" id="{0B962F0C-A8D9-9717-6682-F57EF5DB25FF}"/>
                </a:ext>
              </a:extLst>
            </p:cNvPr>
            <p:cNvGrpSpPr/>
            <p:nvPr/>
          </p:nvGrpSpPr>
          <p:grpSpPr>
            <a:xfrm>
              <a:off x="5161034" y="1002418"/>
              <a:ext cx="440203" cy="353938"/>
              <a:chOff x="8026401" y="4779818"/>
              <a:chExt cx="745124" cy="585789"/>
            </a:xfrm>
          </p:grpSpPr>
          <p:pic>
            <p:nvPicPr>
              <p:cNvPr id="54" name="Picture 3">
                <a:extLst>
                  <a:ext uri="{FF2B5EF4-FFF2-40B4-BE49-F238E27FC236}">
                    <a16:creationId xmlns:a16="http://schemas.microsoft.com/office/drawing/2014/main" id="{B5E5EA20-8C2D-0B37-F8DD-7084ACB929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6401" y="4779818"/>
                <a:ext cx="745124" cy="5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Textfeld 33">
                <a:extLst>
                  <a:ext uri="{FF2B5EF4-FFF2-40B4-BE49-F238E27FC236}">
                    <a16:creationId xmlns:a16="http://schemas.microsoft.com/office/drawing/2014/main" id="{A5D14918-A788-AC4B-BCA3-E391478E6375}"/>
                  </a:ext>
                </a:extLst>
              </p:cNvPr>
              <p:cNvSpPr txBox="1"/>
              <p:nvPr/>
            </p:nvSpPr>
            <p:spPr>
              <a:xfrm>
                <a:off x="8090427" y="4868956"/>
                <a:ext cx="618562" cy="203756"/>
              </a:xfrm>
              <a:prstGeom prst="rect">
                <a:avLst/>
              </a:prstGeom>
              <a:noFill/>
            </p:spPr>
            <p:txBody>
              <a:bodyPr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800" dirty="0">
                    <a:solidFill>
                      <a:schemeClr val="bg1"/>
                    </a:solidFill>
                  </a:rPr>
                  <a:t>myApps</a:t>
                </a:r>
              </a:p>
            </p:txBody>
          </p:sp>
        </p:grpSp>
        <p:sp>
          <p:nvSpPr>
            <p:cNvPr id="60" name="Wolke 59">
              <a:extLst>
                <a:ext uri="{FF2B5EF4-FFF2-40B4-BE49-F238E27FC236}">
                  <a16:creationId xmlns:a16="http://schemas.microsoft.com/office/drawing/2014/main" id="{3C03C63B-BEAF-9D2B-B910-DFDAC5073115}"/>
                </a:ext>
              </a:extLst>
            </p:cNvPr>
            <p:cNvSpPr/>
            <p:nvPr/>
          </p:nvSpPr>
          <p:spPr>
            <a:xfrm>
              <a:off x="6313590" y="1428108"/>
              <a:ext cx="917701" cy="507149"/>
            </a:xfrm>
            <a:prstGeom prst="cloud">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200" dirty="0"/>
                <a:t>SIP</a:t>
              </a:r>
            </a:p>
          </p:txBody>
        </p:sp>
      </p:grpSp>
      <p:sp>
        <p:nvSpPr>
          <p:cNvPr id="30" name="Freihandform 5">
            <a:extLst>
              <a:ext uri="{FF2B5EF4-FFF2-40B4-BE49-F238E27FC236}">
                <a16:creationId xmlns:a16="http://schemas.microsoft.com/office/drawing/2014/main" id="{CEE67B98-1579-B056-1F6B-D8635926E1A0}"/>
              </a:ext>
            </a:extLst>
          </p:cNvPr>
          <p:cNvSpPr/>
          <p:nvPr/>
        </p:nvSpPr>
        <p:spPr bwMode="auto">
          <a:xfrm>
            <a:off x="4205972" y="3343362"/>
            <a:ext cx="1128028" cy="764664"/>
          </a:xfrm>
          <a:custGeom>
            <a:avLst/>
            <a:gdLst>
              <a:gd name="connsiteX0" fmla="*/ 0 w 683428"/>
              <a:gd name="connsiteY0" fmla="*/ 966651 h 989234"/>
              <a:gd name="connsiteX1" fmla="*/ 339634 w 683428"/>
              <a:gd name="connsiteY1" fmla="*/ 975360 h 989234"/>
              <a:gd name="connsiteX2" fmla="*/ 566057 w 683428"/>
              <a:gd name="connsiteY2" fmla="*/ 975360 h 989234"/>
              <a:gd name="connsiteX3" fmla="*/ 670560 w 683428"/>
              <a:gd name="connsiteY3" fmla="*/ 792480 h 989234"/>
              <a:gd name="connsiteX4" fmla="*/ 278674 w 683428"/>
              <a:gd name="connsiteY4" fmla="*/ 0 h 989234"/>
              <a:gd name="connsiteX0" fmla="*/ 0 w 683891"/>
              <a:gd name="connsiteY0" fmla="*/ 966651 h 989235"/>
              <a:gd name="connsiteX1" fmla="*/ 339634 w 683891"/>
              <a:gd name="connsiteY1" fmla="*/ 975360 h 989235"/>
              <a:gd name="connsiteX2" fmla="*/ 569006 w 683891"/>
              <a:gd name="connsiteY2" fmla="*/ 975360 h 989235"/>
              <a:gd name="connsiteX3" fmla="*/ 670560 w 683891"/>
              <a:gd name="connsiteY3" fmla="*/ 792480 h 989235"/>
              <a:gd name="connsiteX4" fmla="*/ 278674 w 683891"/>
              <a:gd name="connsiteY4" fmla="*/ 0 h 989235"/>
              <a:gd name="connsiteX0" fmla="*/ 0 w 683379"/>
              <a:gd name="connsiteY0" fmla="*/ 966651 h 979373"/>
              <a:gd name="connsiteX1" fmla="*/ 339634 w 683379"/>
              <a:gd name="connsiteY1" fmla="*/ 975360 h 979373"/>
              <a:gd name="connsiteX2" fmla="*/ 569006 w 683379"/>
              <a:gd name="connsiteY2" fmla="*/ 975360 h 979373"/>
              <a:gd name="connsiteX3" fmla="*/ 670560 w 683379"/>
              <a:gd name="connsiteY3" fmla="*/ 792480 h 979373"/>
              <a:gd name="connsiteX4" fmla="*/ 278674 w 683379"/>
              <a:gd name="connsiteY4" fmla="*/ 0 h 979373"/>
              <a:gd name="connsiteX0" fmla="*/ 0 w 683135"/>
              <a:gd name="connsiteY0" fmla="*/ 966651 h 976483"/>
              <a:gd name="connsiteX1" fmla="*/ 339634 w 683135"/>
              <a:gd name="connsiteY1" fmla="*/ 975360 h 976483"/>
              <a:gd name="connsiteX2" fmla="*/ 569006 w 683135"/>
              <a:gd name="connsiteY2" fmla="*/ 975360 h 976483"/>
              <a:gd name="connsiteX3" fmla="*/ 670560 w 683135"/>
              <a:gd name="connsiteY3" fmla="*/ 792480 h 976483"/>
              <a:gd name="connsiteX4" fmla="*/ 278674 w 683135"/>
              <a:gd name="connsiteY4" fmla="*/ 0 h 976483"/>
              <a:gd name="connsiteX0" fmla="*/ 0 w 683891"/>
              <a:gd name="connsiteY0" fmla="*/ 966651 h 976624"/>
              <a:gd name="connsiteX1" fmla="*/ 339634 w 683891"/>
              <a:gd name="connsiteY1" fmla="*/ 975360 h 976624"/>
              <a:gd name="connsiteX2" fmla="*/ 569006 w 683891"/>
              <a:gd name="connsiteY2" fmla="*/ 975360 h 976624"/>
              <a:gd name="connsiteX3" fmla="*/ 670560 w 683891"/>
              <a:gd name="connsiteY3" fmla="*/ 792480 h 976624"/>
              <a:gd name="connsiteX4" fmla="*/ 278674 w 683891"/>
              <a:gd name="connsiteY4" fmla="*/ 0 h 976624"/>
              <a:gd name="connsiteX0" fmla="*/ 0 w 1580148"/>
              <a:gd name="connsiteY0" fmla="*/ 198843 h 446743"/>
              <a:gd name="connsiteX1" fmla="*/ 339634 w 1580148"/>
              <a:gd name="connsiteY1" fmla="*/ 207552 h 446743"/>
              <a:gd name="connsiteX2" fmla="*/ 569006 w 1580148"/>
              <a:gd name="connsiteY2" fmla="*/ 207552 h 446743"/>
              <a:gd name="connsiteX3" fmla="*/ 670560 w 1580148"/>
              <a:gd name="connsiteY3" fmla="*/ 24672 h 446743"/>
              <a:gd name="connsiteX4" fmla="*/ 1577266 w 1580148"/>
              <a:gd name="connsiteY4" fmla="*/ 430371 h 446743"/>
              <a:gd name="connsiteX0" fmla="*/ 0 w 1678052"/>
              <a:gd name="connsiteY0" fmla="*/ 486498 h 729906"/>
              <a:gd name="connsiteX1" fmla="*/ 339634 w 1678052"/>
              <a:gd name="connsiteY1" fmla="*/ 495207 h 729906"/>
              <a:gd name="connsiteX2" fmla="*/ 569006 w 1678052"/>
              <a:gd name="connsiteY2" fmla="*/ 495207 h 729906"/>
              <a:gd name="connsiteX3" fmla="*/ 1676237 w 1678052"/>
              <a:gd name="connsiteY3" fmla="*/ 18037 h 729906"/>
              <a:gd name="connsiteX4" fmla="*/ 1577266 w 1678052"/>
              <a:gd name="connsiteY4" fmla="*/ 718026 h 729906"/>
              <a:gd name="connsiteX0" fmla="*/ 0 w 1678302"/>
              <a:gd name="connsiteY0" fmla="*/ 510840 h 754248"/>
              <a:gd name="connsiteX1" fmla="*/ 339634 w 1678302"/>
              <a:gd name="connsiteY1" fmla="*/ 519549 h 754248"/>
              <a:gd name="connsiteX2" fmla="*/ 686172 w 1678302"/>
              <a:gd name="connsiteY2" fmla="*/ 15052 h 754248"/>
              <a:gd name="connsiteX3" fmla="*/ 1676237 w 1678302"/>
              <a:gd name="connsiteY3" fmla="*/ 42379 h 754248"/>
              <a:gd name="connsiteX4" fmla="*/ 1577266 w 1678302"/>
              <a:gd name="connsiteY4" fmla="*/ 742368 h 754248"/>
              <a:gd name="connsiteX0" fmla="*/ 0 w 1677642"/>
              <a:gd name="connsiteY0" fmla="*/ 561198 h 804606"/>
              <a:gd name="connsiteX1" fmla="*/ 339634 w 1677642"/>
              <a:gd name="connsiteY1" fmla="*/ 569907 h 804606"/>
              <a:gd name="connsiteX2" fmla="*/ 285854 w 1677642"/>
              <a:gd name="connsiteY2" fmla="*/ 12858 h 804606"/>
              <a:gd name="connsiteX3" fmla="*/ 1676237 w 1677642"/>
              <a:gd name="connsiteY3" fmla="*/ 92737 h 804606"/>
              <a:gd name="connsiteX4" fmla="*/ 1577266 w 1677642"/>
              <a:gd name="connsiteY4" fmla="*/ 792726 h 804606"/>
              <a:gd name="connsiteX0" fmla="*/ 0 w 1677642"/>
              <a:gd name="connsiteY0" fmla="*/ 561198 h 804606"/>
              <a:gd name="connsiteX1" fmla="*/ 285854 w 1677642"/>
              <a:gd name="connsiteY1" fmla="*/ 12858 h 804606"/>
              <a:gd name="connsiteX2" fmla="*/ 1676237 w 1677642"/>
              <a:gd name="connsiteY2" fmla="*/ 92737 h 804606"/>
              <a:gd name="connsiteX3" fmla="*/ 1577266 w 1677642"/>
              <a:gd name="connsiteY3" fmla="*/ 792726 h 804606"/>
              <a:gd name="connsiteX0" fmla="*/ 0 w 1676237"/>
              <a:gd name="connsiteY0" fmla="*/ 486499 h 729907"/>
              <a:gd name="connsiteX1" fmla="*/ 1676237 w 1676237"/>
              <a:gd name="connsiteY1" fmla="*/ 18038 h 729907"/>
              <a:gd name="connsiteX2" fmla="*/ 1577266 w 1676237"/>
              <a:gd name="connsiteY2" fmla="*/ 718027 h 729907"/>
              <a:gd name="connsiteX0" fmla="*/ 0 w 1568834"/>
              <a:gd name="connsiteY0" fmla="*/ 0 h 800456"/>
              <a:gd name="connsiteX1" fmla="*/ 1568834 w 1568834"/>
              <a:gd name="connsiteY1" fmla="*/ 88587 h 800456"/>
              <a:gd name="connsiteX2" fmla="*/ 1469863 w 1568834"/>
              <a:gd name="connsiteY2" fmla="*/ 788576 h 800456"/>
              <a:gd name="connsiteX0" fmla="*/ 0 w 1667588"/>
              <a:gd name="connsiteY0" fmla="*/ 0 h 804758"/>
              <a:gd name="connsiteX1" fmla="*/ 1568834 w 1667588"/>
              <a:gd name="connsiteY1" fmla="*/ 88587 h 804758"/>
              <a:gd name="connsiteX2" fmla="*/ 1469863 w 1667588"/>
              <a:gd name="connsiteY2" fmla="*/ 788576 h 804758"/>
              <a:gd name="connsiteX0" fmla="*/ 0 w 1715224"/>
              <a:gd name="connsiteY0" fmla="*/ 32957 h 836526"/>
              <a:gd name="connsiteX1" fmla="*/ 1627417 w 1715224"/>
              <a:gd name="connsiteY1" fmla="*/ 58482 h 836526"/>
              <a:gd name="connsiteX2" fmla="*/ 1469863 w 1715224"/>
              <a:gd name="connsiteY2" fmla="*/ 821533 h 836526"/>
              <a:gd name="connsiteX0" fmla="*/ 0 w 1694979"/>
              <a:gd name="connsiteY0" fmla="*/ 49303 h 1070931"/>
              <a:gd name="connsiteX1" fmla="*/ 1627417 w 1694979"/>
              <a:gd name="connsiteY1" fmla="*/ 74828 h 1070931"/>
              <a:gd name="connsiteX2" fmla="*/ 1372225 w 1694979"/>
              <a:gd name="connsiteY2" fmla="*/ 1058596 h 1070931"/>
              <a:gd name="connsiteX0" fmla="*/ 0 w 1720009"/>
              <a:gd name="connsiteY0" fmla="*/ 29844 h 792013"/>
              <a:gd name="connsiteX1" fmla="*/ 1627417 w 1720009"/>
              <a:gd name="connsiteY1" fmla="*/ 55369 h 792013"/>
              <a:gd name="connsiteX2" fmla="*/ 1489391 w 1720009"/>
              <a:gd name="connsiteY2" fmla="*/ 776378 h 792013"/>
              <a:gd name="connsiteX0" fmla="*/ 0 w 1734000"/>
              <a:gd name="connsiteY0" fmla="*/ 29844 h 776378"/>
              <a:gd name="connsiteX1" fmla="*/ 1627417 w 1734000"/>
              <a:gd name="connsiteY1" fmla="*/ 55369 h 776378"/>
              <a:gd name="connsiteX2" fmla="*/ 1489391 w 1734000"/>
              <a:gd name="connsiteY2" fmla="*/ 776378 h 776378"/>
              <a:gd name="connsiteX0" fmla="*/ 0 w 1825588"/>
              <a:gd name="connsiteY0" fmla="*/ 46190 h 1013442"/>
              <a:gd name="connsiteX1" fmla="*/ 1627417 w 1825588"/>
              <a:gd name="connsiteY1" fmla="*/ 71715 h 1013442"/>
              <a:gd name="connsiteX2" fmla="*/ 1704196 w 1825588"/>
              <a:gd name="connsiteY2" fmla="*/ 1013442 h 1013442"/>
              <a:gd name="connsiteX0" fmla="*/ 0 w 1787778"/>
              <a:gd name="connsiteY0" fmla="*/ 46190 h 1013442"/>
              <a:gd name="connsiteX1" fmla="*/ 1627417 w 1787778"/>
              <a:gd name="connsiteY1" fmla="*/ 71715 h 1013442"/>
              <a:gd name="connsiteX2" fmla="*/ 1704196 w 1787778"/>
              <a:gd name="connsiteY2" fmla="*/ 1013442 h 1013442"/>
              <a:gd name="connsiteX0" fmla="*/ 0 w 1995738"/>
              <a:gd name="connsiteY0" fmla="*/ 43856 h 979577"/>
              <a:gd name="connsiteX1" fmla="*/ 1627417 w 1995738"/>
              <a:gd name="connsiteY1" fmla="*/ 69381 h 979577"/>
              <a:gd name="connsiteX2" fmla="*/ 1987348 w 1995738"/>
              <a:gd name="connsiteY2" fmla="*/ 979577 h 979577"/>
              <a:gd name="connsiteX0" fmla="*/ 0 w 1995738"/>
              <a:gd name="connsiteY0" fmla="*/ 46073 h 981794"/>
              <a:gd name="connsiteX1" fmla="*/ 1627417 w 1995738"/>
              <a:gd name="connsiteY1" fmla="*/ 71598 h 981794"/>
              <a:gd name="connsiteX2" fmla="*/ 1987348 w 1995738"/>
              <a:gd name="connsiteY2" fmla="*/ 981794 h 981794"/>
              <a:gd name="connsiteX0" fmla="*/ 0 w 1892128"/>
              <a:gd name="connsiteY0" fmla="*/ 46073 h 981794"/>
              <a:gd name="connsiteX1" fmla="*/ 1523807 w 1892128"/>
              <a:gd name="connsiteY1" fmla="*/ 71598 h 981794"/>
              <a:gd name="connsiteX2" fmla="*/ 1883738 w 1892128"/>
              <a:gd name="connsiteY2" fmla="*/ 981794 h 981794"/>
              <a:gd name="connsiteX0" fmla="*/ 0 w 1892128"/>
              <a:gd name="connsiteY0" fmla="*/ 693 h 936414"/>
              <a:gd name="connsiteX1" fmla="*/ 1523807 w 1892128"/>
              <a:gd name="connsiteY1" fmla="*/ 102418 h 936414"/>
              <a:gd name="connsiteX2" fmla="*/ 1883738 w 1892128"/>
              <a:gd name="connsiteY2" fmla="*/ 936414 h 936414"/>
              <a:gd name="connsiteX0" fmla="*/ 0 w 1896053"/>
              <a:gd name="connsiteY0" fmla="*/ 0 h 935721"/>
              <a:gd name="connsiteX1" fmla="*/ 1568211 w 1896053"/>
              <a:gd name="connsiteY1" fmla="*/ 139825 h 935721"/>
              <a:gd name="connsiteX2" fmla="*/ 1883738 w 1896053"/>
              <a:gd name="connsiteY2" fmla="*/ 935721 h 935721"/>
              <a:gd name="connsiteX0" fmla="*/ 0 w 1890516"/>
              <a:gd name="connsiteY0" fmla="*/ 692 h 936413"/>
              <a:gd name="connsiteX1" fmla="*/ 1494204 w 1890516"/>
              <a:gd name="connsiteY1" fmla="*/ 102417 h 936413"/>
              <a:gd name="connsiteX2" fmla="*/ 1883738 w 1890516"/>
              <a:gd name="connsiteY2" fmla="*/ 936413 h 936413"/>
              <a:gd name="connsiteX0" fmla="*/ 0 w 1890516"/>
              <a:gd name="connsiteY0" fmla="*/ 692 h 936413"/>
              <a:gd name="connsiteX1" fmla="*/ 1494204 w 1890516"/>
              <a:gd name="connsiteY1" fmla="*/ 102417 h 936413"/>
              <a:gd name="connsiteX2" fmla="*/ 1883738 w 1890516"/>
              <a:gd name="connsiteY2" fmla="*/ 936413 h 936413"/>
              <a:gd name="connsiteX0" fmla="*/ 0 w 1890516"/>
              <a:gd name="connsiteY0" fmla="*/ 4670 h 940391"/>
              <a:gd name="connsiteX1" fmla="*/ 1494204 w 1890516"/>
              <a:gd name="connsiteY1" fmla="*/ 106395 h 940391"/>
              <a:gd name="connsiteX2" fmla="*/ 1883738 w 1890516"/>
              <a:gd name="connsiteY2" fmla="*/ 940391 h 940391"/>
              <a:gd name="connsiteX0" fmla="*/ 0 w 1890516"/>
              <a:gd name="connsiteY0" fmla="*/ 16938 h 952659"/>
              <a:gd name="connsiteX1" fmla="*/ 1494204 w 1890516"/>
              <a:gd name="connsiteY1" fmla="*/ 118663 h 952659"/>
              <a:gd name="connsiteX2" fmla="*/ 1883738 w 1890516"/>
              <a:gd name="connsiteY2" fmla="*/ 952659 h 952659"/>
              <a:gd name="connsiteX0" fmla="*/ 0 w 1890516"/>
              <a:gd name="connsiteY0" fmla="*/ 693 h 936414"/>
              <a:gd name="connsiteX1" fmla="*/ 1494204 w 1890516"/>
              <a:gd name="connsiteY1" fmla="*/ 102418 h 936414"/>
              <a:gd name="connsiteX2" fmla="*/ 1883738 w 1890516"/>
              <a:gd name="connsiteY2" fmla="*/ 936414 h 936414"/>
            </a:gdLst>
            <a:ahLst/>
            <a:cxnLst>
              <a:cxn ang="0">
                <a:pos x="connsiteX0" y="connsiteY0"/>
              </a:cxn>
              <a:cxn ang="0">
                <a:pos x="connsiteX1" y="connsiteY1"/>
              </a:cxn>
              <a:cxn ang="0">
                <a:pos x="connsiteX2" y="connsiteY2"/>
              </a:cxn>
            </a:cxnLst>
            <a:rect l="l" t="t" r="r" b="b"/>
            <a:pathLst>
              <a:path w="1890516" h="936414">
                <a:moveTo>
                  <a:pt x="0" y="693"/>
                </a:moveTo>
                <a:cubicBezTo>
                  <a:pt x="730165" y="20697"/>
                  <a:pt x="1162979" y="-53536"/>
                  <a:pt x="1494204" y="102418"/>
                </a:cubicBezTo>
                <a:cubicBezTo>
                  <a:pt x="1825429" y="258372"/>
                  <a:pt x="1918310" y="446931"/>
                  <a:pt x="1883738" y="936414"/>
                </a:cubicBezTo>
              </a:path>
            </a:pathLst>
          </a:custGeom>
          <a:noFill/>
          <a:ln w="28575">
            <a:solidFill>
              <a:schemeClr val="accent6">
                <a:lumMod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a:p>
        </p:txBody>
      </p:sp>
      <p:sp>
        <p:nvSpPr>
          <p:cNvPr id="31" name="Textfeld 30">
            <a:extLst>
              <a:ext uri="{FF2B5EF4-FFF2-40B4-BE49-F238E27FC236}">
                <a16:creationId xmlns:a16="http://schemas.microsoft.com/office/drawing/2014/main" id="{360AB297-2453-7FB8-E8D6-22969269FAE0}"/>
              </a:ext>
            </a:extLst>
          </p:cNvPr>
          <p:cNvSpPr txBox="1"/>
          <p:nvPr/>
        </p:nvSpPr>
        <p:spPr>
          <a:xfrm>
            <a:off x="4205972" y="193561"/>
            <a:ext cx="7360933" cy="523220"/>
          </a:xfrm>
          <a:prstGeom prst="rect">
            <a:avLst/>
          </a:prstGeom>
          <a:noFill/>
        </p:spPr>
        <p:txBody>
          <a:bodyPr wrap="square" rtlCol="0">
            <a:spAutoFit/>
          </a:bodyPr>
          <a:lstStyle/>
          <a:p>
            <a:r>
              <a:rPr lang="de-DE" sz="2800" dirty="0">
                <a:solidFill>
                  <a:srgbClr val="002060"/>
                </a:solidFill>
              </a:rPr>
              <a:t>Network Design </a:t>
            </a:r>
            <a:r>
              <a:rPr lang="de-DE" sz="2800" dirty="0" err="1">
                <a:solidFill>
                  <a:srgbClr val="002060"/>
                </a:solidFill>
              </a:rPr>
              <a:t>Example</a:t>
            </a:r>
            <a:r>
              <a:rPr lang="de-DE" sz="2800" dirty="0">
                <a:solidFill>
                  <a:srgbClr val="002060"/>
                </a:solidFill>
              </a:rPr>
              <a:t> Cloud 1</a:t>
            </a:r>
          </a:p>
        </p:txBody>
      </p:sp>
      <p:sp>
        <p:nvSpPr>
          <p:cNvPr id="32" name="Textfeld 31">
            <a:extLst>
              <a:ext uri="{FF2B5EF4-FFF2-40B4-BE49-F238E27FC236}">
                <a16:creationId xmlns:a16="http://schemas.microsoft.com/office/drawing/2014/main" id="{7CE5EA82-2ADC-1DAB-08BB-148E23BA3A8C}"/>
              </a:ext>
            </a:extLst>
          </p:cNvPr>
          <p:cNvSpPr txBox="1"/>
          <p:nvPr/>
        </p:nvSpPr>
        <p:spPr>
          <a:xfrm>
            <a:off x="4602798" y="1685185"/>
            <a:ext cx="1390752" cy="523220"/>
          </a:xfrm>
          <a:prstGeom prst="rect">
            <a:avLst/>
          </a:prstGeom>
          <a:solidFill>
            <a:srgbClr val="FFFF00"/>
          </a:solidFill>
          <a:ln>
            <a:solidFill>
              <a:srgbClr val="C00000"/>
            </a:solidFill>
          </a:ln>
        </p:spPr>
        <p:txBody>
          <a:bodyPr wrap="square" rtlCol="0">
            <a:spAutoFit/>
          </a:bodyPr>
          <a:lstStyle/>
          <a:p>
            <a:pPr algn="ctr"/>
            <a:r>
              <a:rPr lang="de-DE" sz="1400" b="1" dirty="0">
                <a:solidFill>
                  <a:srgbClr val="C00000"/>
                </a:solidFill>
              </a:rPr>
              <a:t>Switch off</a:t>
            </a:r>
          </a:p>
          <a:p>
            <a:pPr algn="ctr"/>
            <a:r>
              <a:rPr lang="de-DE" sz="1400" b="1" dirty="0">
                <a:solidFill>
                  <a:srgbClr val="C00000"/>
                </a:solidFill>
              </a:rPr>
              <a:t>SIP ALG!</a:t>
            </a:r>
            <a:endParaRPr lang="en-US" sz="1400" b="1" dirty="0">
              <a:solidFill>
                <a:srgbClr val="C00000"/>
              </a:solidFill>
            </a:endParaRPr>
          </a:p>
        </p:txBody>
      </p:sp>
    </p:spTree>
    <p:extLst>
      <p:ext uri="{BB962C8B-B14F-4D97-AF65-F5344CB8AC3E}">
        <p14:creationId xmlns:p14="http://schemas.microsoft.com/office/powerpoint/2010/main" val="1718931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bgerundetes Rechteck 16"/>
          <p:cNvSpPr/>
          <p:nvPr/>
        </p:nvSpPr>
        <p:spPr>
          <a:xfrm>
            <a:off x="757809" y="3356452"/>
            <a:ext cx="2827450" cy="2771868"/>
          </a:xfrm>
          <a:prstGeom prst="roundRect">
            <a:avLst>
              <a:gd name="adj" fmla="val 2927"/>
            </a:avLst>
          </a:prstGeom>
          <a:noFill/>
        </p:spPr>
        <p:style>
          <a:lnRef idx="2">
            <a:schemeClr val="dk1"/>
          </a:lnRef>
          <a:fillRef idx="1">
            <a:schemeClr val="lt1"/>
          </a:fillRef>
          <a:effectRef idx="0">
            <a:schemeClr val="dk1"/>
          </a:effectRef>
          <a:fontRef idx="minor">
            <a:schemeClr val="dk1"/>
          </a:fontRef>
        </p:style>
        <p:txBody>
          <a:bodyPr rtlCol="0" anchor="t"/>
          <a:lstStyle/>
          <a:p>
            <a:pPr algn="ctr"/>
            <a:r>
              <a:rPr lang="de-DE" sz="1400" dirty="0"/>
              <a:t>UCC DMZ </a:t>
            </a:r>
            <a:r>
              <a:rPr lang="de-DE" sz="1100" dirty="0"/>
              <a:t> </a:t>
            </a:r>
            <a:r>
              <a:rPr lang="de-DE" sz="1100" dirty="0" err="1"/>
              <a:t>x.x.x.x</a:t>
            </a:r>
            <a:r>
              <a:rPr lang="de-DE" sz="1100" dirty="0"/>
              <a:t>/16</a:t>
            </a:r>
            <a:endParaRPr lang="de-DE" sz="1050" dirty="0"/>
          </a:p>
        </p:txBody>
      </p:sp>
      <p:sp>
        <p:nvSpPr>
          <p:cNvPr id="79" name="Abgerundetes Rechteck 78"/>
          <p:cNvSpPr/>
          <p:nvPr/>
        </p:nvSpPr>
        <p:spPr>
          <a:xfrm>
            <a:off x="4621761" y="3382580"/>
            <a:ext cx="2202276" cy="1489110"/>
          </a:xfrm>
          <a:prstGeom prst="roundRect">
            <a:avLst>
              <a:gd name="adj" fmla="val 2927"/>
            </a:avLst>
          </a:prstGeom>
          <a:noFill/>
        </p:spPr>
        <p:style>
          <a:lnRef idx="2">
            <a:schemeClr val="dk1"/>
          </a:lnRef>
          <a:fillRef idx="1">
            <a:schemeClr val="lt1"/>
          </a:fillRef>
          <a:effectRef idx="0">
            <a:schemeClr val="dk1"/>
          </a:effectRef>
          <a:fontRef idx="minor">
            <a:schemeClr val="dk1"/>
          </a:fontRef>
        </p:style>
        <p:txBody>
          <a:bodyPr rtlCol="0" anchor="t"/>
          <a:lstStyle/>
          <a:p>
            <a:pPr algn="ctr"/>
            <a:r>
              <a:rPr lang="de-DE" sz="1400" dirty="0"/>
              <a:t>Public DMZ </a:t>
            </a:r>
            <a:r>
              <a:rPr lang="de-DE" sz="1100" dirty="0" err="1"/>
              <a:t>x.x.x.x</a:t>
            </a:r>
            <a:r>
              <a:rPr lang="de-DE" sz="1100" dirty="0"/>
              <a:t>/24</a:t>
            </a:r>
          </a:p>
        </p:txBody>
      </p:sp>
      <p:sp>
        <p:nvSpPr>
          <p:cNvPr id="83" name="Rechteck 82"/>
          <p:cNvSpPr/>
          <p:nvPr/>
        </p:nvSpPr>
        <p:spPr>
          <a:xfrm>
            <a:off x="4908047" y="3745986"/>
            <a:ext cx="962917" cy="3510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marL="92075" indent="-92075">
              <a:buFont typeface="Arial" panose="020B0604020202020204" pitchFamily="34" charset="0"/>
              <a:buChar char="•"/>
            </a:pPr>
            <a:r>
              <a:rPr lang="de-DE" sz="800" dirty="0"/>
              <a:t>Reverse Proxy</a:t>
            </a:r>
          </a:p>
          <a:p>
            <a:pPr marL="92075" indent="-92075">
              <a:buFont typeface="Arial" panose="020B0604020202020204" pitchFamily="34" charset="0"/>
              <a:buChar char="•"/>
            </a:pPr>
            <a:r>
              <a:rPr lang="de-DE" sz="800" dirty="0"/>
              <a:t>STUN Server</a:t>
            </a:r>
          </a:p>
        </p:txBody>
      </p:sp>
      <p:sp>
        <p:nvSpPr>
          <p:cNvPr id="94" name="Rechteck 93"/>
          <p:cNvSpPr/>
          <p:nvPr/>
        </p:nvSpPr>
        <p:spPr>
          <a:xfrm>
            <a:off x="4908047" y="4230076"/>
            <a:ext cx="816182" cy="2250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de-DE" sz="800" dirty="0"/>
              <a:t>TURN</a:t>
            </a:r>
          </a:p>
        </p:txBody>
      </p:sp>
      <p:sp>
        <p:nvSpPr>
          <p:cNvPr id="107" name="Rechteck 106"/>
          <p:cNvSpPr/>
          <p:nvPr/>
        </p:nvSpPr>
        <p:spPr>
          <a:xfrm>
            <a:off x="3412045" y="3767533"/>
            <a:ext cx="1357766" cy="665404"/>
          </a:xfrm>
          <a:prstGeom prst="rect">
            <a:avLst/>
          </a:prstGeom>
          <a:pattFill prst="horzBrick">
            <a:fgClr>
              <a:srgbClr val="C00000"/>
            </a:fgClr>
            <a:bgClr>
              <a:schemeClr val="accent2">
                <a:lumMod val="60000"/>
                <a:lumOff val="40000"/>
              </a:schemeClr>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Wolke 22"/>
          <p:cNvSpPr/>
          <p:nvPr/>
        </p:nvSpPr>
        <p:spPr>
          <a:xfrm>
            <a:off x="3777462" y="2657063"/>
            <a:ext cx="1032421" cy="5682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800" dirty="0"/>
              <a:t>WWW</a:t>
            </a:r>
          </a:p>
        </p:txBody>
      </p:sp>
      <p:grpSp>
        <p:nvGrpSpPr>
          <p:cNvPr id="20" name="Gruppieren 19"/>
          <p:cNvGrpSpPr/>
          <p:nvPr/>
        </p:nvGrpSpPr>
        <p:grpSpPr>
          <a:xfrm>
            <a:off x="1017577" y="3710058"/>
            <a:ext cx="976461" cy="530690"/>
            <a:chOff x="132027" y="1328288"/>
            <a:chExt cx="976461" cy="530690"/>
          </a:xfrm>
        </p:grpSpPr>
        <p:sp>
          <p:nvSpPr>
            <p:cNvPr id="4" name="Rechteck 3"/>
            <p:cNvSpPr/>
            <p:nvPr/>
          </p:nvSpPr>
          <p:spPr>
            <a:xfrm>
              <a:off x="132027" y="1328288"/>
              <a:ext cx="976461" cy="5306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de-DE" sz="900" dirty="0"/>
                <a:t>IPVA License</a:t>
              </a:r>
            </a:p>
            <a:p>
              <a:pPr marL="92075" indent="-92075">
                <a:buFont typeface="Arial" panose="020B0604020202020204" pitchFamily="34" charset="0"/>
                <a:buChar char="•"/>
              </a:pPr>
              <a:r>
                <a:rPr lang="de-DE" sz="800" dirty="0"/>
                <a:t>License PBX</a:t>
              </a:r>
            </a:p>
          </p:txBody>
        </p:sp>
        <p:sp>
          <p:nvSpPr>
            <p:cNvPr id="2" name="Rechteck 1"/>
            <p:cNvSpPr/>
            <p:nvPr/>
          </p:nvSpPr>
          <p:spPr>
            <a:xfrm>
              <a:off x="380610" y="1707654"/>
              <a:ext cx="727877" cy="15132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600" dirty="0" err="1"/>
                <a:t>xx.xx.xx.xx</a:t>
              </a:r>
              <a:endParaRPr lang="de-DE" sz="600" dirty="0"/>
            </a:p>
          </p:txBody>
        </p:sp>
      </p:grpSp>
      <p:grpSp>
        <p:nvGrpSpPr>
          <p:cNvPr id="3" name="Gruppieren 2"/>
          <p:cNvGrpSpPr/>
          <p:nvPr/>
        </p:nvGrpSpPr>
        <p:grpSpPr>
          <a:xfrm>
            <a:off x="1017576" y="4339822"/>
            <a:ext cx="976461" cy="751318"/>
            <a:chOff x="1168150" y="1107660"/>
            <a:chExt cx="976461" cy="751318"/>
          </a:xfrm>
        </p:grpSpPr>
        <p:sp>
          <p:nvSpPr>
            <p:cNvPr id="5" name="Rechteck 4"/>
            <p:cNvSpPr/>
            <p:nvPr/>
          </p:nvSpPr>
          <p:spPr>
            <a:xfrm>
              <a:off x="1168150" y="1107660"/>
              <a:ext cx="976461" cy="7513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de-DE" sz="900" dirty="0"/>
                <a:t>IPVA PBX 1</a:t>
              </a:r>
            </a:p>
            <a:p>
              <a:pPr marL="92075" indent="-92075">
                <a:buFont typeface="Arial" panose="020B0604020202020204" pitchFamily="34" charset="0"/>
                <a:buChar char="•"/>
              </a:pPr>
              <a:r>
                <a:rPr lang="de-DE" sz="800" dirty="0"/>
                <a:t>Master PBX</a:t>
              </a:r>
            </a:p>
            <a:p>
              <a:pPr marL="92075" indent="-92075">
                <a:buFont typeface="Arial" panose="020B0604020202020204" pitchFamily="34" charset="0"/>
                <a:buChar char="•"/>
              </a:pPr>
              <a:r>
                <a:rPr lang="de-DE" sz="800" dirty="0" err="1"/>
                <a:t>Webdav</a:t>
              </a:r>
              <a:endParaRPr lang="de-DE" sz="800" dirty="0"/>
            </a:p>
            <a:p>
              <a:pPr marL="92075" indent="-92075">
                <a:buFont typeface="Arial" panose="020B0604020202020204" pitchFamily="34" charset="0"/>
                <a:buChar char="•"/>
              </a:pPr>
              <a:r>
                <a:rPr lang="de-DE" sz="800" dirty="0"/>
                <a:t>SBC</a:t>
              </a:r>
            </a:p>
          </p:txBody>
        </p:sp>
        <p:sp>
          <p:nvSpPr>
            <p:cNvPr id="62" name="Rechteck 61"/>
            <p:cNvSpPr/>
            <p:nvPr/>
          </p:nvSpPr>
          <p:spPr>
            <a:xfrm>
              <a:off x="1417069" y="1707654"/>
              <a:ext cx="727542" cy="15132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DE" sz="600" dirty="0" err="1"/>
                <a:t>xx.xx.xx.xx</a:t>
              </a:r>
              <a:endParaRPr lang="de-DE" sz="600" dirty="0"/>
            </a:p>
          </p:txBody>
        </p:sp>
      </p:grpSp>
      <p:sp>
        <p:nvSpPr>
          <p:cNvPr id="70" name="Wolke 69"/>
          <p:cNvSpPr/>
          <p:nvPr/>
        </p:nvSpPr>
        <p:spPr>
          <a:xfrm>
            <a:off x="2593995" y="2728552"/>
            <a:ext cx="1068799" cy="458436"/>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000" dirty="0"/>
              <a:t>SIP</a:t>
            </a:r>
          </a:p>
        </p:txBody>
      </p:sp>
      <p:sp>
        <p:nvSpPr>
          <p:cNvPr id="113" name="Freihandform 112"/>
          <p:cNvSpPr/>
          <p:nvPr/>
        </p:nvSpPr>
        <p:spPr>
          <a:xfrm>
            <a:off x="4329851" y="2789542"/>
            <a:ext cx="549611" cy="1184334"/>
          </a:xfrm>
          <a:custGeom>
            <a:avLst/>
            <a:gdLst>
              <a:gd name="connsiteX0" fmla="*/ 107145 w 650070"/>
              <a:gd name="connsiteY0" fmla="*/ 0 h 1582807"/>
              <a:gd name="connsiteX1" fmla="*/ 40470 w 650070"/>
              <a:gd name="connsiteY1" fmla="*/ 1495425 h 1582807"/>
              <a:gd name="connsiteX2" fmla="*/ 650070 w 650070"/>
              <a:gd name="connsiteY2" fmla="*/ 1276350 h 1582807"/>
              <a:gd name="connsiteX0" fmla="*/ 120605 w 663530"/>
              <a:gd name="connsiteY0" fmla="*/ 0 h 1482962"/>
              <a:gd name="connsiteX1" fmla="*/ 36682 w 663530"/>
              <a:gd name="connsiteY1" fmla="*/ 1357313 h 1482962"/>
              <a:gd name="connsiteX2" fmla="*/ 663530 w 663530"/>
              <a:gd name="connsiteY2" fmla="*/ 1276350 h 1482962"/>
              <a:gd name="connsiteX0" fmla="*/ 120605 w 663530"/>
              <a:gd name="connsiteY0" fmla="*/ 0 h 1468294"/>
              <a:gd name="connsiteX1" fmla="*/ 36682 w 663530"/>
              <a:gd name="connsiteY1" fmla="*/ 1357313 h 1468294"/>
              <a:gd name="connsiteX2" fmla="*/ 663530 w 663530"/>
              <a:gd name="connsiteY2" fmla="*/ 1276350 h 1468294"/>
            </a:gdLst>
            <a:ahLst/>
            <a:cxnLst>
              <a:cxn ang="0">
                <a:pos x="connsiteX0" y="connsiteY0"/>
              </a:cxn>
              <a:cxn ang="0">
                <a:pos x="connsiteX1" y="connsiteY1"/>
              </a:cxn>
              <a:cxn ang="0">
                <a:pos x="connsiteX2" y="connsiteY2"/>
              </a:cxn>
            </a:cxnLst>
            <a:rect l="l" t="t" r="r" b="b"/>
            <a:pathLst>
              <a:path w="663530" h="1468294">
                <a:moveTo>
                  <a:pt x="120605" y="0"/>
                </a:moveTo>
                <a:cubicBezTo>
                  <a:pt x="42024" y="641350"/>
                  <a:pt x="-53805" y="1144588"/>
                  <a:pt x="36682" y="1357313"/>
                </a:cubicBezTo>
                <a:cubicBezTo>
                  <a:pt x="127169" y="1570038"/>
                  <a:pt x="357975" y="1439862"/>
                  <a:pt x="663530" y="1276350"/>
                </a:cubicBezTo>
              </a:path>
            </a:pathLst>
          </a:custGeom>
          <a:noFill/>
          <a:ln w="28575">
            <a:solidFill>
              <a:srgbClr val="00B05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7" name="Freihandform 116"/>
          <p:cNvSpPr/>
          <p:nvPr/>
        </p:nvSpPr>
        <p:spPr>
          <a:xfrm>
            <a:off x="4250219" y="2813369"/>
            <a:ext cx="626254" cy="1283707"/>
          </a:xfrm>
          <a:custGeom>
            <a:avLst/>
            <a:gdLst>
              <a:gd name="connsiteX0" fmla="*/ 131947 w 732022"/>
              <a:gd name="connsiteY0" fmla="*/ 0 h 1678387"/>
              <a:gd name="connsiteX1" fmla="*/ 8122 w 732022"/>
              <a:gd name="connsiteY1" fmla="*/ 1266825 h 1678387"/>
              <a:gd name="connsiteX2" fmla="*/ 27172 w 732022"/>
              <a:gd name="connsiteY2" fmla="*/ 1533525 h 1678387"/>
              <a:gd name="connsiteX3" fmla="*/ 150997 w 732022"/>
              <a:gd name="connsiteY3" fmla="*/ 1666875 h 1678387"/>
              <a:gd name="connsiteX4" fmla="*/ 398647 w 732022"/>
              <a:gd name="connsiteY4" fmla="*/ 1657350 h 1678387"/>
              <a:gd name="connsiteX5" fmla="*/ 732022 w 732022"/>
              <a:gd name="connsiteY5" fmla="*/ 1543050 h 1678387"/>
              <a:gd name="connsiteX0" fmla="*/ 118200 w 718275"/>
              <a:gd name="connsiteY0" fmla="*/ 0 h 1678387"/>
              <a:gd name="connsiteX1" fmla="*/ 15133 w 718275"/>
              <a:gd name="connsiteY1" fmla="*/ 1262063 h 1678387"/>
              <a:gd name="connsiteX2" fmla="*/ 13425 w 718275"/>
              <a:gd name="connsiteY2" fmla="*/ 1533525 h 1678387"/>
              <a:gd name="connsiteX3" fmla="*/ 137250 w 718275"/>
              <a:gd name="connsiteY3" fmla="*/ 1666875 h 1678387"/>
              <a:gd name="connsiteX4" fmla="*/ 384900 w 718275"/>
              <a:gd name="connsiteY4" fmla="*/ 1657350 h 1678387"/>
              <a:gd name="connsiteX5" fmla="*/ 718275 w 718275"/>
              <a:gd name="connsiteY5" fmla="*/ 1543050 h 1678387"/>
              <a:gd name="connsiteX0" fmla="*/ 173249 w 721431"/>
              <a:gd name="connsiteY0" fmla="*/ 0 h 1683149"/>
              <a:gd name="connsiteX1" fmla="*/ 18289 w 721431"/>
              <a:gd name="connsiteY1" fmla="*/ 1266825 h 1683149"/>
              <a:gd name="connsiteX2" fmla="*/ 16581 w 721431"/>
              <a:gd name="connsiteY2" fmla="*/ 1538287 h 1683149"/>
              <a:gd name="connsiteX3" fmla="*/ 140406 w 721431"/>
              <a:gd name="connsiteY3" fmla="*/ 1671637 h 1683149"/>
              <a:gd name="connsiteX4" fmla="*/ 388056 w 721431"/>
              <a:gd name="connsiteY4" fmla="*/ 1662112 h 1683149"/>
              <a:gd name="connsiteX5" fmla="*/ 721431 w 721431"/>
              <a:gd name="connsiteY5" fmla="*/ 1547812 h 1683149"/>
              <a:gd name="connsiteX0" fmla="*/ 168312 w 716494"/>
              <a:gd name="connsiteY0" fmla="*/ 0 h 1683149"/>
              <a:gd name="connsiteX1" fmla="*/ 13352 w 716494"/>
              <a:gd name="connsiteY1" fmla="*/ 1266825 h 1683149"/>
              <a:gd name="connsiteX2" fmla="*/ 22023 w 716494"/>
              <a:gd name="connsiteY2" fmla="*/ 1538287 h 1683149"/>
              <a:gd name="connsiteX3" fmla="*/ 135469 w 716494"/>
              <a:gd name="connsiteY3" fmla="*/ 1671637 h 1683149"/>
              <a:gd name="connsiteX4" fmla="*/ 383119 w 716494"/>
              <a:gd name="connsiteY4" fmla="*/ 1662112 h 1683149"/>
              <a:gd name="connsiteX5" fmla="*/ 716494 w 716494"/>
              <a:gd name="connsiteY5" fmla="*/ 1547812 h 1683149"/>
              <a:gd name="connsiteX0" fmla="*/ 155279 w 703461"/>
              <a:gd name="connsiteY0" fmla="*/ 0 h 1683149"/>
              <a:gd name="connsiteX1" fmla="*/ 319 w 703461"/>
              <a:gd name="connsiteY1" fmla="*/ 1266825 h 1683149"/>
              <a:gd name="connsiteX2" fmla="*/ 122436 w 703461"/>
              <a:gd name="connsiteY2" fmla="*/ 1671637 h 1683149"/>
              <a:gd name="connsiteX3" fmla="*/ 370086 w 703461"/>
              <a:gd name="connsiteY3" fmla="*/ 1662112 h 1683149"/>
              <a:gd name="connsiteX4" fmla="*/ 703461 w 703461"/>
              <a:gd name="connsiteY4" fmla="*/ 1547812 h 1683149"/>
              <a:gd name="connsiteX0" fmla="*/ 129470 w 677652"/>
              <a:gd name="connsiteY0" fmla="*/ 0 h 1702407"/>
              <a:gd name="connsiteX1" fmla="*/ 458 w 677652"/>
              <a:gd name="connsiteY1" fmla="*/ 1276350 h 1702407"/>
              <a:gd name="connsiteX2" fmla="*/ 96627 w 677652"/>
              <a:gd name="connsiteY2" fmla="*/ 1671637 h 1702407"/>
              <a:gd name="connsiteX3" fmla="*/ 344277 w 677652"/>
              <a:gd name="connsiteY3" fmla="*/ 1662112 h 1702407"/>
              <a:gd name="connsiteX4" fmla="*/ 677652 w 677652"/>
              <a:gd name="connsiteY4" fmla="*/ 1547812 h 1702407"/>
              <a:gd name="connsiteX0" fmla="*/ 129013 w 677195"/>
              <a:gd name="connsiteY0" fmla="*/ 0 h 1662155"/>
              <a:gd name="connsiteX1" fmla="*/ 1 w 677195"/>
              <a:gd name="connsiteY1" fmla="*/ 1276350 h 1662155"/>
              <a:gd name="connsiteX2" fmla="*/ 127307 w 677195"/>
              <a:gd name="connsiteY2" fmla="*/ 1557337 h 1662155"/>
              <a:gd name="connsiteX3" fmla="*/ 343820 w 677195"/>
              <a:gd name="connsiteY3" fmla="*/ 1662112 h 1662155"/>
              <a:gd name="connsiteX4" fmla="*/ 677195 w 677195"/>
              <a:gd name="connsiteY4" fmla="*/ 1547812 h 1662155"/>
              <a:gd name="connsiteX0" fmla="*/ 129013 w 677195"/>
              <a:gd name="connsiteY0" fmla="*/ 0 h 1591661"/>
              <a:gd name="connsiteX1" fmla="*/ 1 w 677195"/>
              <a:gd name="connsiteY1" fmla="*/ 1276350 h 1591661"/>
              <a:gd name="connsiteX2" fmla="*/ 127307 w 677195"/>
              <a:gd name="connsiteY2" fmla="*/ 1557337 h 1591661"/>
              <a:gd name="connsiteX3" fmla="*/ 411281 w 677195"/>
              <a:gd name="connsiteY3" fmla="*/ 1585912 h 1591661"/>
              <a:gd name="connsiteX4" fmla="*/ 677195 w 677195"/>
              <a:gd name="connsiteY4" fmla="*/ 1547812 h 1591661"/>
              <a:gd name="connsiteX0" fmla="*/ 129013 w 682385"/>
              <a:gd name="connsiteY0" fmla="*/ 0 h 1597929"/>
              <a:gd name="connsiteX1" fmla="*/ 1 w 682385"/>
              <a:gd name="connsiteY1" fmla="*/ 1276350 h 1597929"/>
              <a:gd name="connsiteX2" fmla="*/ 127307 w 682385"/>
              <a:gd name="connsiteY2" fmla="*/ 1557337 h 1597929"/>
              <a:gd name="connsiteX3" fmla="*/ 411281 w 682385"/>
              <a:gd name="connsiteY3" fmla="*/ 1585912 h 1597929"/>
              <a:gd name="connsiteX4" fmla="*/ 682385 w 682385"/>
              <a:gd name="connsiteY4" fmla="*/ 1457324 h 1597929"/>
              <a:gd name="connsiteX0" fmla="*/ 129013 w 682385"/>
              <a:gd name="connsiteY0" fmla="*/ 0 h 1590636"/>
              <a:gd name="connsiteX1" fmla="*/ 1 w 682385"/>
              <a:gd name="connsiteY1" fmla="*/ 1276350 h 1590636"/>
              <a:gd name="connsiteX2" fmla="*/ 127307 w 682385"/>
              <a:gd name="connsiteY2" fmla="*/ 1557337 h 1590636"/>
              <a:gd name="connsiteX3" fmla="*/ 411281 w 682385"/>
              <a:gd name="connsiteY3" fmla="*/ 1585912 h 1590636"/>
              <a:gd name="connsiteX4" fmla="*/ 682385 w 682385"/>
              <a:gd name="connsiteY4" fmla="*/ 1457324 h 1590636"/>
              <a:gd name="connsiteX0" fmla="*/ 129013 w 682385"/>
              <a:gd name="connsiteY0" fmla="*/ 0 h 1586731"/>
              <a:gd name="connsiteX1" fmla="*/ 1 w 682385"/>
              <a:gd name="connsiteY1" fmla="*/ 1276350 h 1586731"/>
              <a:gd name="connsiteX2" fmla="*/ 127307 w 682385"/>
              <a:gd name="connsiteY2" fmla="*/ 1557337 h 1586731"/>
              <a:gd name="connsiteX3" fmla="*/ 406092 w 682385"/>
              <a:gd name="connsiteY3" fmla="*/ 1566862 h 1586731"/>
              <a:gd name="connsiteX4" fmla="*/ 682385 w 682385"/>
              <a:gd name="connsiteY4" fmla="*/ 1457324 h 1586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385" h="1586731">
                <a:moveTo>
                  <a:pt x="129013" y="0"/>
                </a:moveTo>
                <a:cubicBezTo>
                  <a:pt x="75831" y="505619"/>
                  <a:pt x="285" y="1016794"/>
                  <a:pt x="1" y="1276350"/>
                </a:cubicBezTo>
                <a:cubicBezTo>
                  <a:pt x="-283" y="1535906"/>
                  <a:pt x="59625" y="1508918"/>
                  <a:pt x="127307" y="1557337"/>
                </a:cubicBezTo>
                <a:cubicBezTo>
                  <a:pt x="194989" y="1605756"/>
                  <a:pt x="313579" y="1583531"/>
                  <a:pt x="406092" y="1566862"/>
                </a:cubicBezTo>
                <a:cubicBezTo>
                  <a:pt x="498605" y="1550193"/>
                  <a:pt x="564116" y="1504155"/>
                  <a:pt x="682385" y="1457324"/>
                </a:cubicBezTo>
              </a:path>
            </a:pathLst>
          </a:custGeom>
          <a:noFill/>
          <a:ln w="28575">
            <a:solidFill>
              <a:srgbClr val="7030A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8" name="Freihandform 117"/>
          <p:cNvSpPr/>
          <p:nvPr/>
        </p:nvSpPr>
        <p:spPr>
          <a:xfrm>
            <a:off x="2988824" y="4227326"/>
            <a:ext cx="1885949" cy="165238"/>
          </a:xfrm>
          <a:custGeom>
            <a:avLst/>
            <a:gdLst>
              <a:gd name="connsiteX0" fmla="*/ 2047875 w 2047875"/>
              <a:gd name="connsiteY0" fmla="*/ 219075 h 338875"/>
              <a:gd name="connsiteX1" fmla="*/ 1809750 w 2047875"/>
              <a:gd name="connsiteY1" fmla="*/ 333375 h 338875"/>
              <a:gd name="connsiteX2" fmla="*/ 1476375 w 2047875"/>
              <a:gd name="connsiteY2" fmla="*/ 295275 h 338875"/>
              <a:gd name="connsiteX3" fmla="*/ 990600 w 2047875"/>
              <a:gd name="connsiteY3" fmla="*/ 76200 h 338875"/>
              <a:gd name="connsiteX4" fmla="*/ 0 w 2047875"/>
              <a:gd name="connsiteY4" fmla="*/ 0 h 338875"/>
              <a:gd name="connsiteX0" fmla="*/ 2109767 w 2109767"/>
              <a:gd name="connsiteY0" fmla="*/ 145346 h 265146"/>
              <a:gd name="connsiteX1" fmla="*/ 1871642 w 2109767"/>
              <a:gd name="connsiteY1" fmla="*/ 259646 h 265146"/>
              <a:gd name="connsiteX2" fmla="*/ 1538267 w 2109767"/>
              <a:gd name="connsiteY2" fmla="*/ 221546 h 265146"/>
              <a:gd name="connsiteX3" fmla="*/ 1052492 w 2109767"/>
              <a:gd name="connsiteY3" fmla="*/ 2471 h 265146"/>
              <a:gd name="connsiteX4" fmla="*/ 0 w 2109767"/>
              <a:gd name="connsiteY4" fmla="*/ 92959 h 265146"/>
              <a:gd name="connsiteX0" fmla="*/ 1905045 w 1905045"/>
              <a:gd name="connsiteY0" fmla="*/ 145111 h 264911"/>
              <a:gd name="connsiteX1" fmla="*/ 1666920 w 1905045"/>
              <a:gd name="connsiteY1" fmla="*/ 259411 h 264911"/>
              <a:gd name="connsiteX2" fmla="*/ 1333545 w 1905045"/>
              <a:gd name="connsiteY2" fmla="*/ 221311 h 264911"/>
              <a:gd name="connsiteX3" fmla="*/ 847770 w 1905045"/>
              <a:gd name="connsiteY3" fmla="*/ 2236 h 264911"/>
              <a:gd name="connsiteX4" fmla="*/ 0 w 1905045"/>
              <a:gd name="connsiteY4" fmla="*/ 97486 h 264911"/>
              <a:gd name="connsiteX0" fmla="*/ 1905045 w 1905045"/>
              <a:gd name="connsiteY0" fmla="*/ 47625 h 165238"/>
              <a:gd name="connsiteX1" fmla="*/ 1666920 w 1905045"/>
              <a:gd name="connsiteY1" fmla="*/ 161925 h 165238"/>
              <a:gd name="connsiteX2" fmla="*/ 1333545 w 1905045"/>
              <a:gd name="connsiteY2" fmla="*/ 123825 h 165238"/>
              <a:gd name="connsiteX3" fmla="*/ 857292 w 1905045"/>
              <a:gd name="connsiteY3" fmla="*/ 14288 h 165238"/>
              <a:gd name="connsiteX4" fmla="*/ 0 w 1905045"/>
              <a:gd name="connsiteY4" fmla="*/ 0 h 165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45" h="165238">
                <a:moveTo>
                  <a:pt x="1905045" y="47625"/>
                </a:moveTo>
                <a:cubicBezTo>
                  <a:pt x="1833607" y="98425"/>
                  <a:pt x="1762170" y="149225"/>
                  <a:pt x="1666920" y="161925"/>
                </a:cubicBezTo>
                <a:cubicBezTo>
                  <a:pt x="1571670" y="174625"/>
                  <a:pt x="1468483" y="148431"/>
                  <a:pt x="1333545" y="123825"/>
                </a:cubicBezTo>
                <a:cubicBezTo>
                  <a:pt x="1198607" y="99219"/>
                  <a:pt x="1079550" y="34926"/>
                  <a:pt x="857292" y="14288"/>
                </a:cubicBezTo>
                <a:cubicBezTo>
                  <a:pt x="635035" y="-6350"/>
                  <a:pt x="372269" y="13494"/>
                  <a:pt x="0" y="0"/>
                </a:cubicBezTo>
              </a:path>
            </a:pathLst>
          </a:custGeom>
          <a:noFill/>
          <a:ln w="28575">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9" name="Freihandform 118"/>
          <p:cNvSpPr/>
          <p:nvPr/>
        </p:nvSpPr>
        <p:spPr>
          <a:xfrm>
            <a:off x="3017399" y="3466356"/>
            <a:ext cx="1857374" cy="774392"/>
          </a:xfrm>
          <a:custGeom>
            <a:avLst/>
            <a:gdLst>
              <a:gd name="connsiteX0" fmla="*/ 0 w 2038350"/>
              <a:gd name="connsiteY0" fmla="*/ 336108 h 717919"/>
              <a:gd name="connsiteX1" fmla="*/ 447675 w 2038350"/>
              <a:gd name="connsiteY1" fmla="*/ 326583 h 717919"/>
              <a:gd name="connsiteX2" fmla="*/ 666750 w 2038350"/>
              <a:gd name="connsiteY2" fmla="*/ 402783 h 717919"/>
              <a:gd name="connsiteX3" fmla="*/ 923925 w 2038350"/>
              <a:gd name="connsiteY3" fmla="*/ 402783 h 717919"/>
              <a:gd name="connsiteX4" fmla="*/ 962025 w 2038350"/>
              <a:gd name="connsiteY4" fmla="*/ 78933 h 717919"/>
              <a:gd name="connsiteX5" fmla="*/ 1085850 w 2038350"/>
              <a:gd name="connsiteY5" fmla="*/ 21783 h 717919"/>
              <a:gd name="connsiteX6" fmla="*/ 1171575 w 2038350"/>
              <a:gd name="connsiteY6" fmla="*/ 40833 h 717919"/>
              <a:gd name="connsiteX7" fmla="*/ 1247775 w 2038350"/>
              <a:gd name="connsiteY7" fmla="*/ 469458 h 717919"/>
              <a:gd name="connsiteX8" fmla="*/ 1438275 w 2038350"/>
              <a:gd name="connsiteY8" fmla="*/ 650433 h 717919"/>
              <a:gd name="connsiteX9" fmla="*/ 1762125 w 2038350"/>
              <a:gd name="connsiteY9" fmla="*/ 717108 h 717919"/>
              <a:gd name="connsiteX10" fmla="*/ 2038350 w 2038350"/>
              <a:gd name="connsiteY10" fmla="*/ 612333 h 717919"/>
              <a:gd name="connsiteX0" fmla="*/ 0 w 2038350"/>
              <a:gd name="connsiteY0" fmla="*/ 336108 h 721379"/>
              <a:gd name="connsiteX1" fmla="*/ 447675 w 2038350"/>
              <a:gd name="connsiteY1" fmla="*/ 326583 h 721379"/>
              <a:gd name="connsiteX2" fmla="*/ 666750 w 2038350"/>
              <a:gd name="connsiteY2" fmla="*/ 402783 h 721379"/>
              <a:gd name="connsiteX3" fmla="*/ 923925 w 2038350"/>
              <a:gd name="connsiteY3" fmla="*/ 402783 h 721379"/>
              <a:gd name="connsiteX4" fmla="*/ 962025 w 2038350"/>
              <a:gd name="connsiteY4" fmla="*/ 78933 h 721379"/>
              <a:gd name="connsiteX5" fmla="*/ 1085850 w 2038350"/>
              <a:gd name="connsiteY5" fmla="*/ 21783 h 721379"/>
              <a:gd name="connsiteX6" fmla="*/ 1171575 w 2038350"/>
              <a:gd name="connsiteY6" fmla="*/ 40833 h 721379"/>
              <a:gd name="connsiteX7" fmla="*/ 1247775 w 2038350"/>
              <a:gd name="connsiteY7" fmla="*/ 469458 h 721379"/>
              <a:gd name="connsiteX8" fmla="*/ 1438275 w 2038350"/>
              <a:gd name="connsiteY8" fmla="*/ 650433 h 721379"/>
              <a:gd name="connsiteX9" fmla="*/ 1762125 w 2038350"/>
              <a:gd name="connsiteY9" fmla="*/ 717108 h 721379"/>
              <a:gd name="connsiteX10" fmla="*/ 2038350 w 2038350"/>
              <a:gd name="connsiteY10" fmla="*/ 540895 h 721379"/>
              <a:gd name="connsiteX0" fmla="*/ 0 w 2038350"/>
              <a:gd name="connsiteY0" fmla="*/ 336108 h 683788"/>
              <a:gd name="connsiteX1" fmla="*/ 447675 w 2038350"/>
              <a:gd name="connsiteY1" fmla="*/ 326583 h 683788"/>
              <a:gd name="connsiteX2" fmla="*/ 666750 w 2038350"/>
              <a:gd name="connsiteY2" fmla="*/ 402783 h 683788"/>
              <a:gd name="connsiteX3" fmla="*/ 923925 w 2038350"/>
              <a:gd name="connsiteY3" fmla="*/ 402783 h 683788"/>
              <a:gd name="connsiteX4" fmla="*/ 962025 w 2038350"/>
              <a:gd name="connsiteY4" fmla="*/ 78933 h 683788"/>
              <a:gd name="connsiteX5" fmla="*/ 1085850 w 2038350"/>
              <a:gd name="connsiteY5" fmla="*/ 21783 h 683788"/>
              <a:gd name="connsiteX6" fmla="*/ 1171575 w 2038350"/>
              <a:gd name="connsiteY6" fmla="*/ 40833 h 683788"/>
              <a:gd name="connsiteX7" fmla="*/ 1247775 w 2038350"/>
              <a:gd name="connsiteY7" fmla="*/ 469458 h 683788"/>
              <a:gd name="connsiteX8" fmla="*/ 1438275 w 2038350"/>
              <a:gd name="connsiteY8" fmla="*/ 650433 h 683788"/>
              <a:gd name="connsiteX9" fmla="*/ 1738313 w 2038350"/>
              <a:gd name="connsiteY9" fmla="*/ 674245 h 683788"/>
              <a:gd name="connsiteX10" fmla="*/ 2038350 w 2038350"/>
              <a:gd name="connsiteY10" fmla="*/ 540895 h 683788"/>
              <a:gd name="connsiteX0" fmla="*/ 0 w 2038350"/>
              <a:gd name="connsiteY0" fmla="*/ 336108 h 676010"/>
              <a:gd name="connsiteX1" fmla="*/ 447675 w 2038350"/>
              <a:gd name="connsiteY1" fmla="*/ 326583 h 676010"/>
              <a:gd name="connsiteX2" fmla="*/ 666750 w 2038350"/>
              <a:gd name="connsiteY2" fmla="*/ 402783 h 676010"/>
              <a:gd name="connsiteX3" fmla="*/ 923925 w 2038350"/>
              <a:gd name="connsiteY3" fmla="*/ 402783 h 676010"/>
              <a:gd name="connsiteX4" fmla="*/ 962025 w 2038350"/>
              <a:gd name="connsiteY4" fmla="*/ 78933 h 676010"/>
              <a:gd name="connsiteX5" fmla="*/ 1085850 w 2038350"/>
              <a:gd name="connsiteY5" fmla="*/ 21783 h 676010"/>
              <a:gd name="connsiteX6" fmla="*/ 1171575 w 2038350"/>
              <a:gd name="connsiteY6" fmla="*/ 40833 h 676010"/>
              <a:gd name="connsiteX7" fmla="*/ 1247775 w 2038350"/>
              <a:gd name="connsiteY7" fmla="*/ 469458 h 676010"/>
              <a:gd name="connsiteX8" fmla="*/ 1423988 w 2038350"/>
              <a:gd name="connsiteY8" fmla="*/ 607571 h 676010"/>
              <a:gd name="connsiteX9" fmla="*/ 1738313 w 2038350"/>
              <a:gd name="connsiteY9" fmla="*/ 674245 h 676010"/>
              <a:gd name="connsiteX10" fmla="*/ 2038350 w 2038350"/>
              <a:gd name="connsiteY10" fmla="*/ 540895 h 676010"/>
              <a:gd name="connsiteX0" fmla="*/ 0 w 2038350"/>
              <a:gd name="connsiteY0" fmla="*/ 328517 h 669225"/>
              <a:gd name="connsiteX1" fmla="*/ 447675 w 2038350"/>
              <a:gd name="connsiteY1" fmla="*/ 318992 h 669225"/>
              <a:gd name="connsiteX2" fmla="*/ 666750 w 2038350"/>
              <a:gd name="connsiteY2" fmla="*/ 395192 h 669225"/>
              <a:gd name="connsiteX3" fmla="*/ 923925 w 2038350"/>
              <a:gd name="connsiteY3" fmla="*/ 395192 h 669225"/>
              <a:gd name="connsiteX4" fmla="*/ 962025 w 2038350"/>
              <a:gd name="connsiteY4" fmla="*/ 71342 h 669225"/>
              <a:gd name="connsiteX5" fmla="*/ 1085850 w 2038350"/>
              <a:gd name="connsiteY5" fmla="*/ 14192 h 669225"/>
              <a:gd name="connsiteX6" fmla="*/ 1171575 w 2038350"/>
              <a:gd name="connsiteY6" fmla="*/ 33242 h 669225"/>
              <a:gd name="connsiteX7" fmla="*/ 1271587 w 2038350"/>
              <a:gd name="connsiteY7" fmla="*/ 352329 h 669225"/>
              <a:gd name="connsiteX8" fmla="*/ 1423988 w 2038350"/>
              <a:gd name="connsiteY8" fmla="*/ 599980 h 669225"/>
              <a:gd name="connsiteX9" fmla="*/ 1738313 w 2038350"/>
              <a:gd name="connsiteY9" fmla="*/ 666654 h 669225"/>
              <a:gd name="connsiteX10" fmla="*/ 2038350 w 2038350"/>
              <a:gd name="connsiteY10" fmla="*/ 533304 h 669225"/>
              <a:gd name="connsiteX0" fmla="*/ 0 w 2038350"/>
              <a:gd name="connsiteY0" fmla="*/ 328517 h 667635"/>
              <a:gd name="connsiteX1" fmla="*/ 447675 w 2038350"/>
              <a:gd name="connsiteY1" fmla="*/ 318992 h 667635"/>
              <a:gd name="connsiteX2" fmla="*/ 666750 w 2038350"/>
              <a:gd name="connsiteY2" fmla="*/ 395192 h 667635"/>
              <a:gd name="connsiteX3" fmla="*/ 923925 w 2038350"/>
              <a:gd name="connsiteY3" fmla="*/ 395192 h 667635"/>
              <a:gd name="connsiteX4" fmla="*/ 962025 w 2038350"/>
              <a:gd name="connsiteY4" fmla="*/ 71342 h 667635"/>
              <a:gd name="connsiteX5" fmla="*/ 1085850 w 2038350"/>
              <a:gd name="connsiteY5" fmla="*/ 14192 h 667635"/>
              <a:gd name="connsiteX6" fmla="*/ 1171575 w 2038350"/>
              <a:gd name="connsiteY6" fmla="*/ 33242 h 667635"/>
              <a:gd name="connsiteX7" fmla="*/ 1271587 w 2038350"/>
              <a:gd name="connsiteY7" fmla="*/ 352329 h 667635"/>
              <a:gd name="connsiteX8" fmla="*/ 1433513 w 2038350"/>
              <a:gd name="connsiteY8" fmla="*/ 580930 h 667635"/>
              <a:gd name="connsiteX9" fmla="*/ 1738313 w 2038350"/>
              <a:gd name="connsiteY9" fmla="*/ 666654 h 667635"/>
              <a:gd name="connsiteX10" fmla="*/ 2038350 w 2038350"/>
              <a:gd name="connsiteY10" fmla="*/ 533304 h 667635"/>
              <a:gd name="connsiteX0" fmla="*/ 0 w 2038350"/>
              <a:gd name="connsiteY0" fmla="*/ 328517 h 644456"/>
              <a:gd name="connsiteX1" fmla="*/ 447675 w 2038350"/>
              <a:gd name="connsiteY1" fmla="*/ 318992 h 644456"/>
              <a:gd name="connsiteX2" fmla="*/ 666750 w 2038350"/>
              <a:gd name="connsiteY2" fmla="*/ 395192 h 644456"/>
              <a:gd name="connsiteX3" fmla="*/ 923925 w 2038350"/>
              <a:gd name="connsiteY3" fmla="*/ 395192 h 644456"/>
              <a:gd name="connsiteX4" fmla="*/ 962025 w 2038350"/>
              <a:gd name="connsiteY4" fmla="*/ 71342 h 644456"/>
              <a:gd name="connsiteX5" fmla="*/ 1085850 w 2038350"/>
              <a:gd name="connsiteY5" fmla="*/ 14192 h 644456"/>
              <a:gd name="connsiteX6" fmla="*/ 1171575 w 2038350"/>
              <a:gd name="connsiteY6" fmla="*/ 33242 h 644456"/>
              <a:gd name="connsiteX7" fmla="*/ 1271587 w 2038350"/>
              <a:gd name="connsiteY7" fmla="*/ 352329 h 644456"/>
              <a:gd name="connsiteX8" fmla="*/ 1433513 w 2038350"/>
              <a:gd name="connsiteY8" fmla="*/ 580930 h 644456"/>
              <a:gd name="connsiteX9" fmla="*/ 1738313 w 2038350"/>
              <a:gd name="connsiteY9" fmla="*/ 642841 h 644456"/>
              <a:gd name="connsiteX10" fmla="*/ 2038350 w 2038350"/>
              <a:gd name="connsiteY10" fmla="*/ 533304 h 644456"/>
              <a:gd name="connsiteX0" fmla="*/ 0 w 2038350"/>
              <a:gd name="connsiteY0" fmla="*/ 320618 h 636557"/>
              <a:gd name="connsiteX1" fmla="*/ 447675 w 2038350"/>
              <a:gd name="connsiteY1" fmla="*/ 311093 h 636557"/>
              <a:gd name="connsiteX2" fmla="*/ 666750 w 2038350"/>
              <a:gd name="connsiteY2" fmla="*/ 387293 h 636557"/>
              <a:gd name="connsiteX3" fmla="*/ 923925 w 2038350"/>
              <a:gd name="connsiteY3" fmla="*/ 387293 h 636557"/>
              <a:gd name="connsiteX4" fmla="*/ 962025 w 2038350"/>
              <a:gd name="connsiteY4" fmla="*/ 63443 h 636557"/>
              <a:gd name="connsiteX5" fmla="*/ 1085850 w 2038350"/>
              <a:gd name="connsiteY5" fmla="*/ 6293 h 636557"/>
              <a:gd name="connsiteX6" fmla="*/ 1219200 w 2038350"/>
              <a:gd name="connsiteY6" fmla="*/ 39630 h 636557"/>
              <a:gd name="connsiteX7" fmla="*/ 1271587 w 2038350"/>
              <a:gd name="connsiteY7" fmla="*/ 344430 h 636557"/>
              <a:gd name="connsiteX8" fmla="*/ 1433513 w 2038350"/>
              <a:gd name="connsiteY8" fmla="*/ 573031 h 636557"/>
              <a:gd name="connsiteX9" fmla="*/ 1738313 w 2038350"/>
              <a:gd name="connsiteY9" fmla="*/ 634942 h 636557"/>
              <a:gd name="connsiteX10" fmla="*/ 2038350 w 2038350"/>
              <a:gd name="connsiteY10" fmla="*/ 525405 h 636557"/>
              <a:gd name="connsiteX0" fmla="*/ 0 w 2038350"/>
              <a:gd name="connsiteY0" fmla="*/ 315711 h 631650"/>
              <a:gd name="connsiteX1" fmla="*/ 447675 w 2038350"/>
              <a:gd name="connsiteY1" fmla="*/ 306186 h 631650"/>
              <a:gd name="connsiteX2" fmla="*/ 666750 w 2038350"/>
              <a:gd name="connsiteY2" fmla="*/ 382386 h 631650"/>
              <a:gd name="connsiteX3" fmla="*/ 923925 w 2038350"/>
              <a:gd name="connsiteY3" fmla="*/ 382386 h 631650"/>
              <a:gd name="connsiteX4" fmla="*/ 962025 w 2038350"/>
              <a:gd name="connsiteY4" fmla="*/ 58536 h 631650"/>
              <a:gd name="connsiteX5" fmla="*/ 1085850 w 2038350"/>
              <a:gd name="connsiteY5" fmla="*/ 1386 h 631650"/>
              <a:gd name="connsiteX6" fmla="*/ 1214438 w 2038350"/>
              <a:gd name="connsiteY6" fmla="*/ 77585 h 631650"/>
              <a:gd name="connsiteX7" fmla="*/ 1271587 w 2038350"/>
              <a:gd name="connsiteY7" fmla="*/ 339523 h 631650"/>
              <a:gd name="connsiteX8" fmla="*/ 1433513 w 2038350"/>
              <a:gd name="connsiteY8" fmla="*/ 568124 h 631650"/>
              <a:gd name="connsiteX9" fmla="*/ 1738313 w 2038350"/>
              <a:gd name="connsiteY9" fmla="*/ 630035 h 631650"/>
              <a:gd name="connsiteX10" fmla="*/ 2038350 w 2038350"/>
              <a:gd name="connsiteY10" fmla="*/ 520498 h 631650"/>
              <a:gd name="connsiteX0" fmla="*/ 0 w 2038350"/>
              <a:gd name="connsiteY0" fmla="*/ 315711 h 631650"/>
              <a:gd name="connsiteX1" fmla="*/ 447675 w 2038350"/>
              <a:gd name="connsiteY1" fmla="*/ 306186 h 631650"/>
              <a:gd name="connsiteX2" fmla="*/ 666750 w 2038350"/>
              <a:gd name="connsiteY2" fmla="*/ 382386 h 631650"/>
              <a:gd name="connsiteX3" fmla="*/ 923925 w 2038350"/>
              <a:gd name="connsiteY3" fmla="*/ 382386 h 631650"/>
              <a:gd name="connsiteX4" fmla="*/ 962025 w 2038350"/>
              <a:gd name="connsiteY4" fmla="*/ 58536 h 631650"/>
              <a:gd name="connsiteX5" fmla="*/ 1133475 w 2038350"/>
              <a:gd name="connsiteY5" fmla="*/ 1386 h 631650"/>
              <a:gd name="connsiteX6" fmla="*/ 1214438 w 2038350"/>
              <a:gd name="connsiteY6" fmla="*/ 77585 h 631650"/>
              <a:gd name="connsiteX7" fmla="*/ 1271587 w 2038350"/>
              <a:gd name="connsiteY7" fmla="*/ 339523 h 631650"/>
              <a:gd name="connsiteX8" fmla="*/ 1433513 w 2038350"/>
              <a:gd name="connsiteY8" fmla="*/ 568124 h 631650"/>
              <a:gd name="connsiteX9" fmla="*/ 1738313 w 2038350"/>
              <a:gd name="connsiteY9" fmla="*/ 630035 h 631650"/>
              <a:gd name="connsiteX10" fmla="*/ 2038350 w 2038350"/>
              <a:gd name="connsiteY10" fmla="*/ 520498 h 631650"/>
              <a:gd name="connsiteX0" fmla="*/ 0 w 2038350"/>
              <a:gd name="connsiteY0" fmla="*/ 314407 h 630346"/>
              <a:gd name="connsiteX1" fmla="*/ 447675 w 2038350"/>
              <a:gd name="connsiteY1" fmla="*/ 304882 h 630346"/>
              <a:gd name="connsiteX2" fmla="*/ 666750 w 2038350"/>
              <a:gd name="connsiteY2" fmla="*/ 381082 h 630346"/>
              <a:gd name="connsiteX3" fmla="*/ 923925 w 2038350"/>
              <a:gd name="connsiteY3" fmla="*/ 381082 h 630346"/>
              <a:gd name="connsiteX4" fmla="*/ 1009650 w 2038350"/>
              <a:gd name="connsiteY4" fmla="*/ 85807 h 630346"/>
              <a:gd name="connsiteX5" fmla="*/ 1133475 w 2038350"/>
              <a:gd name="connsiteY5" fmla="*/ 82 h 630346"/>
              <a:gd name="connsiteX6" fmla="*/ 1214438 w 2038350"/>
              <a:gd name="connsiteY6" fmla="*/ 76281 h 630346"/>
              <a:gd name="connsiteX7" fmla="*/ 1271587 w 2038350"/>
              <a:gd name="connsiteY7" fmla="*/ 338219 h 630346"/>
              <a:gd name="connsiteX8" fmla="*/ 1433513 w 2038350"/>
              <a:gd name="connsiteY8" fmla="*/ 566820 h 630346"/>
              <a:gd name="connsiteX9" fmla="*/ 1738313 w 2038350"/>
              <a:gd name="connsiteY9" fmla="*/ 628731 h 630346"/>
              <a:gd name="connsiteX10" fmla="*/ 2038350 w 2038350"/>
              <a:gd name="connsiteY10" fmla="*/ 519194 h 630346"/>
              <a:gd name="connsiteX0" fmla="*/ 0 w 2038350"/>
              <a:gd name="connsiteY0" fmla="*/ 314748 h 630687"/>
              <a:gd name="connsiteX1" fmla="*/ 447675 w 2038350"/>
              <a:gd name="connsiteY1" fmla="*/ 305223 h 630687"/>
              <a:gd name="connsiteX2" fmla="*/ 666750 w 2038350"/>
              <a:gd name="connsiteY2" fmla="*/ 381423 h 630687"/>
              <a:gd name="connsiteX3" fmla="*/ 923925 w 2038350"/>
              <a:gd name="connsiteY3" fmla="*/ 381423 h 630687"/>
              <a:gd name="connsiteX4" fmla="*/ 1047750 w 2038350"/>
              <a:gd name="connsiteY4" fmla="*/ 100435 h 630687"/>
              <a:gd name="connsiteX5" fmla="*/ 1133475 w 2038350"/>
              <a:gd name="connsiteY5" fmla="*/ 423 h 630687"/>
              <a:gd name="connsiteX6" fmla="*/ 1214438 w 2038350"/>
              <a:gd name="connsiteY6" fmla="*/ 76622 h 630687"/>
              <a:gd name="connsiteX7" fmla="*/ 1271587 w 2038350"/>
              <a:gd name="connsiteY7" fmla="*/ 338560 h 630687"/>
              <a:gd name="connsiteX8" fmla="*/ 1433513 w 2038350"/>
              <a:gd name="connsiteY8" fmla="*/ 567161 h 630687"/>
              <a:gd name="connsiteX9" fmla="*/ 1738313 w 2038350"/>
              <a:gd name="connsiteY9" fmla="*/ 629072 h 630687"/>
              <a:gd name="connsiteX10" fmla="*/ 2038350 w 2038350"/>
              <a:gd name="connsiteY10" fmla="*/ 519535 h 630687"/>
              <a:gd name="connsiteX0" fmla="*/ 0 w 2038350"/>
              <a:gd name="connsiteY0" fmla="*/ 315256 h 631195"/>
              <a:gd name="connsiteX1" fmla="*/ 447675 w 2038350"/>
              <a:gd name="connsiteY1" fmla="*/ 305731 h 631195"/>
              <a:gd name="connsiteX2" fmla="*/ 666750 w 2038350"/>
              <a:gd name="connsiteY2" fmla="*/ 381931 h 631195"/>
              <a:gd name="connsiteX3" fmla="*/ 923925 w 2038350"/>
              <a:gd name="connsiteY3" fmla="*/ 381931 h 631195"/>
              <a:gd name="connsiteX4" fmla="*/ 1009650 w 2038350"/>
              <a:gd name="connsiteY4" fmla="*/ 115231 h 631195"/>
              <a:gd name="connsiteX5" fmla="*/ 1133475 w 2038350"/>
              <a:gd name="connsiteY5" fmla="*/ 931 h 631195"/>
              <a:gd name="connsiteX6" fmla="*/ 1214438 w 2038350"/>
              <a:gd name="connsiteY6" fmla="*/ 77130 h 631195"/>
              <a:gd name="connsiteX7" fmla="*/ 1271587 w 2038350"/>
              <a:gd name="connsiteY7" fmla="*/ 339068 h 631195"/>
              <a:gd name="connsiteX8" fmla="*/ 1433513 w 2038350"/>
              <a:gd name="connsiteY8" fmla="*/ 567669 h 631195"/>
              <a:gd name="connsiteX9" fmla="*/ 1738313 w 2038350"/>
              <a:gd name="connsiteY9" fmla="*/ 629580 h 631195"/>
              <a:gd name="connsiteX10" fmla="*/ 2038350 w 2038350"/>
              <a:gd name="connsiteY10" fmla="*/ 520043 h 631195"/>
              <a:gd name="connsiteX0" fmla="*/ 0 w 2038350"/>
              <a:gd name="connsiteY0" fmla="*/ 284156 h 600095"/>
              <a:gd name="connsiteX1" fmla="*/ 447675 w 2038350"/>
              <a:gd name="connsiteY1" fmla="*/ 274631 h 600095"/>
              <a:gd name="connsiteX2" fmla="*/ 666750 w 2038350"/>
              <a:gd name="connsiteY2" fmla="*/ 350831 h 600095"/>
              <a:gd name="connsiteX3" fmla="*/ 923925 w 2038350"/>
              <a:gd name="connsiteY3" fmla="*/ 350831 h 600095"/>
              <a:gd name="connsiteX4" fmla="*/ 1009650 w 2038350"/>
              <a:gd name="connsiteY4" fmla="*/ 84131 h 600095"/>
              <a:gd name="connsiteX5" fmla="*/ 1119187 w 2038350"/>
              <a:gd name="connsiteY5" fmla="*/ 3169 h 600095"/>
              <a:gd name="connsiteX6" fmla="*/ 1214438 w 2038350"/>
              <a:gd name="connsiteY6" fmla="*/ 46030 h 600095"/>
              <a:gd name="connsiteX7" fmla="*/ 1271587 w 2038350"/>
              <a:gd name="connsiteY7" fmla="*/ 307968 h 600095"/>
              <a:gd name="connsiteX8" fmla="*/ 1433513 w 2038350"/>
              <a:gd name="connsiteY8" fmla="*/ 536569 h 600095"/>
              <a:gd name="connsiteX9" fmla="*/ 1738313 w 2038350"/>
              <a:gd name="connsiteY9" fmla="*/ 598480 h 600095"/>
              <a:gd name="connsiteX10" fmla="*/ 2038350 w 2038350"/>
              <a:gd name="connsiteY10" fmla="*/ 488943 h 600095"/>
              <a:gd name="connsiteX0" fmla="*/ 0 w 2038350"/>
              <a:gd name="connsiteY0" fmla="*/ 282783 h 598722"/>
              <a:gd name="connsiteX1" fmla="*/ 447675 w 2038350"/>
              <a:gd name="connsiteY1" fmla="*/ 273258 h 598722"/>
              <a:gd name="connsiteX2" fmla="*/ 666750 w 2038350"/>
              <a:gd name="connsiteY2" fmla="*/ 349458 h 598722"/>
              <a:gd name="connsiteX3" fmla="*/ 923925 w 2038350"/>
              <a:gd name="connsiteY3" fmla="*/ 349458 h 598722"/>
              <a:gd name="connsiteX4" fmla="*/ 1028700 w 2038350"/>
              <a:gd name="connsiteY4" fmla="*/ 63708 h 598722"/>
              <a:gd name="connsiteX5" fmla="*/ 1119187 w 2038350"/>
              <a:gd name="connsiteY5" fmla="*/ 1796 h 598722"/>
              <a:gd name="connsiteX6" fmla="*/ 1214438 w 2038350"/>
              <a:gd name="connsiteY6" fmla="*/ 44657 h 598722"/>
              <a:gd name="connsiteX7" fmla="*/ 1271587 w 2038350"/>
              <a:gd name="connsiteY7" fmla="*/ 306595 h 598722"/>
              <a:gd name="connsiteX8" fmla="*/ 1433513 w 2038350"/>
              <a:gd name="connsiteY8" fmla="*/ 535196 h 598722"/>
              <a:gd name="connsiteX9" fmla="*/ 1738313 w 2038350"/>
              <a:gd name="connsiteY9" fmla="*/ 597107 h 598722"/>
              <a:gd name="connsiteX10" fmla="*/ 2038350 w 2038350"/>
              <a:gd name="connsiteY10" fmla="*/ 487570 h 598722"/>
              <a:gd name="connsiteX0" fmla="*/ 0 w 2038350"/>
              <a:gd name="connsiteY0" fmla="*/ 282783 h 598722"/>
              <a:gd name="connsiteX1" fmla="*/ 447675 w 2038350"/>
              <a:gd name="connsiteY1" fmla="*/ 273258 h 598722"/>
              <a:gd name="connsiteX2" fmla="*/ 666750 w 2038350"/>
              <a:gd name="connsiteY2" fmla="*/ 349458 h 598722"/>
              <a:gd name="connsiteX3" fmla="*/ 981075 w 2038350"/>
              <a:gd name="connsiteY3" fmla="*/ 354220 h 598722"/>
              <a:gd name="connsiteX4" fmla="*/ 1028700 w 2038350"/>
              <a:gd name="connsiteY4" fmla="*/ 63708 h 598722"/>
              <a:gd name="connsiteX5" fmla="*/ 1119187 w 2038350"/>
              <a:gd name="connsiteY5" fmla="*/ 1796 h 598722"/>
              <a:gd name="connsiteX6" fmla="*/ 1214438 w 2038350"/>
              <a:gd name="connsiteY6" fmla="*/ 44657 h 598722"/>
              <a:gd name="connsiteX7" fmla="*/ 1271587 w 2038350"/>
              <a:gd name="connsiteY7" fmla="*/ 306595 h 598722"/>
              <a:gd name="connsiteX8" fmla="*/ 1433513 w 2038350"/>
              <a:gd name="connsiteY8" fmla="*/ 535196 h 598722"/>
              <a:gd name="connsiteX9" fmla="*/ 1738313 w 2038350"/>
              <a:gd name="connsiteY9" fmla="*/ 597107 h 598722"/>
              <a:gd name="connsiteX10" fmla="*/ 2038350 w 2038350"/>
              <a:gd name="connsiteY10" fmla="*/ 487570 h 598722"/>
              <a:gd name="connsiteX0" fmla="*/ 0 w 2038350"/>
              <a:gd name="connsiteY0" fmla="*/ 282783 h 598722"/>
              <a:gd name="connsiteX1" fmla="*/ 447675 w 2038350"/>
              <a:gd name="connsiteY1" fmla="*/ 273258 h 598722"/>
              <a:gd name="connsiteX2" fmla="*/ 666750 w 2038350"/>
              <a:gd name="connsiteY2" fmla="*/ 349458 h 598722"/>
              <a:gd name="connsiteX3" fmla="*/ 981075 w 2038350"/>
              <a:gd name="connsiteY3" fmla="*/ 354220 h 598722"/>
              <a:gd name="connsiteX4" fmla="*/ 1090612 w 2038350"/>
              <a:gd name="connsiteY4" fmla="*/ 63708 h 598722"/>
              <a:gd name="connsiteX5" fmla="*/ 1119187 w 2038350"/>
              <a:gd name="connsiteY5" fmla="*/ 1796 h 598722"/>
              <a:gd name="connsiteX6" fmla="*/ 1214438 w 2038350"/>
              <a:gd name="connsiteY6" fmla="*/ 44657 h 598722"/>
              <a:gd name="connsiteX7" fmla="*/ 1271587 w 2038350"/>
              <a:gd name="connsiteY7" fmla="*/ 306595 h 598722"/>
              <a:gd name="connsiteX8" fmla="*/ 1433513 w 2038350"/>
              <a:gd name="connsiteY8" fmla="*/ 535196 h 598722"/>
              <a:gd name="connsiteX9" fmla="*/ 1738313 w 2038350"/>
              <a:gd name="connsiteY9" fmla="*/ 597107 h 598722"/>
              <a:gd name="connsiteX10" fmla="*/ 2038350 w 2038350"/>
              <a:gd name="connsiteY10" fmla="*/ 487570 h 598722"/>
              <a:gd name="connsiteX0" fmla="*/ 0 w 2038350"/>
              <a:gd name="connsiteY0" fmla="*/ 286971 h 602910"/>
              <a:gd name="connsiteX1" fmla="*/ 447675 w 2038350"/>
              <a:gd name="connsiteY1" fmla="*/ 277446 h 602910"/>
              <a:gd name="connsiteX2" fmla="*/ 666750 w 2038350"/>
              <a:gd name="connsiteY2" fmla="*/ 353646 h 602910"/>
              <a:gd name="connsiteX3" fmla="*/ 981075 w 2038350"/>
              <a:gd name="connsiteY3" fmla="*/ 358408 h 602910"/>
              <a:gd name="connsiteX4" fmla="*/ 1090612 w 2038350"/>
              <a:gd name="connsiteY4" fmla="*/ 67896 h 602910"/>
              <a:gd name="connsiteX5" fmla="*/ 1142999 w 2038350"/>
              <a:gd name="connsiteY5" fmla="*/ 1222 h 602910"/>
              <a:gd name="connsiteX6" fmla="*/ 1214438 w 2038350"/>
              <a:gd name="connsiteY6" fmla="*/ 48845 h 602910"/>
              <a:gd name="connsiteX7" fmla="*/ 1271587 w 2038350"/>
              <a:gd name="connsiteY7" fmla="*/ 310783 h 602910"/>
              <a:gd name="connsiteX8" fmla="*/ 1433513 w 2038350"/>
              <a:gd name="connsiteY8" fmla="*/ 539384 h 602910"/>
              <a:gd name="connsiteX9" fmla="*/ 1738313 w 2038350"/>
              <a:gd name="connsiteY9" fmla="*/ 601295 h 602910"/>
              <a:gd name="connsiteX10" fmla="*/ 2038350 w 2038350"/>
              <a:gd name="connsiteY10" fmla="*/ 491758 h 602910"/>
              <a:gd name="connsiteX0" fmla="*/ 0 w 2038350"/>
              <a:gd name="connsiteY0" fmla="*/ 286722 h 602661"/>
              <a:gd name="connsiteX1" fmla="*/ 447675 w 2038350"/>
              <a:gd name="connsiteY1" fmla="*/ 277197 h 602661"/>
              <a:gd name="connsiteX2" fmla="*/ 666750 w 2038350"/>
              <a:gd name="connsiteY2" fmla="*/ 353397 h 602661"/>
              <a:gd name="connsiteX3" fmla="*/ 981075 w 2038350"/>
              <a:gd name="connsiteY3" fmla="*/ 358159 h 602661"/>
              <a:gd name="connsiteX4" fmla="*/ 1090612 w 2038350"/>
              <a:gd name="connsiteY4" fmla="*/ 48597 h 602661"/>
              <a:gd name="connsiteX5" fmla="*/ 1142999 w 2038350"/>
              <a:gd name="connsiteY5" fmla="*/ 973 h 602661"/>
              <a:gd name="connsiteX6" fmla="*/ 1214438 w 2038350"/>
              <a:gd name="connsiteY6" fmla="*/ 48596 h 602661"/>
              <a:gd name="connsiteX7" fmla="*/ 1271587 w 2038350"/>
              <a:gd name="connsiteY7" fmla="*/ 310534 h 602661"/>
              <a:gd name="connsiteX8" fmla="*/ 1433513 w 2038350"/>
              <a:gd name="connsiteY8" fmla="*/ 539135 h 602661"/>
              <a:gd name="connsiteX9" fmla="*/ 1738313 w 2038350"/>
              <a:gd name="connsiteY9" fmla="*/ 601046 h 602661"/>
              <a:gd name="connsiteX10" fmla="*/ 2038350 w 2038350"/>
              <a:gd name="connsiteY10" fmla="*/ 491509 h 602661"/>
              <a:gd name="connsiteX0" fmla="*/ 0 w 2038350"/>
              <a:gd name="connsiteY0" fmla="*/ 286722 h 602661"/>
              <a:gd name="connsiteX1" fmla="*/ 433387 w 2038350"/>
              <a:gd name="connsiteY1" fmla="*/ 310535 h 602661"/>
              <a:gd name="connsiteX2" fmla="*/ 666750 w 2038350"/>
              <a:gd name="connsiteY2" fmla="*/ 353397 h 602661"/>
              <a:gd name="connsiteX3" fmla="*/ 981075 w 2038350"/>
              <a:gd name="connsiteY3" fmla="*/ 358159 h 602661"/>
              <a:gd name="connsiteX4" fmla="*/ 1090612 w 2038350"/>
              <a:gd name="connsiteY4" fmla="*/ 48597 h 602661"/>
              <a:gd name="connsiteX5" fmla="*/ 1142999 w 2038350"/>
              <a:gd name="connsiteY5" fmla="*/ 973 h 602661"/>
              <a:gd name="connsiteX6" fmla="*/ 1214438 w 2038350"/>
              <a:gd name="connsiteY6" fmla="*/ 48596 h 602661"/>
              <a:gd name="connsiteX7" fmla="*/ 1271587 w 2038350"/>
              <a:gd name="connsiteY7" fmla="*/ 310534 h 602661"/>
              <a:gd name="connsiteX8" fmla="*/ 1433513 w 2038350"/>
              <a:gd name="connsiteY8" fmla="*/ 539135 h 602661"/>
              <a:gd name="connsiteX9" fmla="*/ 1738313 w 2038350"/>
              <a:gd name="connsiteY9" fmla="*/ 601046 h 602661"/>
              <a:gd name="connsiteX10" fmla="*/ 2038350 w 2038350"/>
              <a:gd name="connsiteY10" fmla="*/ 491509 h 602661"/>
              <a:gd name="connsiteX0" fmla="*/ 0 w 2038350"/>
              <a:gd name="connsiteY0" fmla="*/ 286722 h 602661"/>
              <a:gd name="connsiteX1" fmla="*/ 433387 w 2038350"/>
              <a:gd name="connsiteY1" fmla="*/ 324822 h 602661"/>
              <a:gd name="connsiteX2" fmla="*/ 666750 w 2038350"/>
              <a:gd name="connsiteY2" fmla="*/ 353397 h 602661"/>
              <a:gd name="connsiteX3" fmla="*/ 981075 w 2038350"/>
              <a:gd name="connsiteY3" fmla="*/ 358159 h 602661"/>
              <a:gd name="connsiteX4" fmla="*/ 1090612 w 2038350"/>
              <a:gd name="connsiteY4" fmla="*/ 48597 h 602661"/>
              <a:gd name="connsiteX5" fmla="*/ 1142999 w 2038350"/>
              <a:gd name="connsiteY5" fmla="*/ 973 h 602661"/>
              <a:gd name="connsiteX6" fmla="*/ 1214438 w 2038350"/>
              <a:gd name="connsiteY6" fmla="*/ 48596 h 602661"/>
              <a:gd name="connsiteX7" fmla="*/ 1271587 w 2038350"/>
              <a:gd name="connsiteY7" fmla="*/ 310534 h 602661"/>
              <a:gd name="connsiteX8" fmla="*/ 1433513 w 2038350"/>
              <a:gd name="connsiteY8" fmla="*/ 539135 h 602661"/>
              <a:gd name="connsiteX9" fmla="*/ 1738313 w 2038350"/>
              <a:gd name="connsiteY9" fmla="*/ 601046 h 602661"/>
              <a:gd name="connsiteX10" fmla="*/ 2038350 w 2038350"/>
              <a:gd name="connsiteY10" fmla="*/ 491509 h 602661"/>
              <a:gd name="connsiteX0" fmla="*/ 0 w 1985962"/>
              <a:gd name="connsiteY0" fmla="*/ 301010 h 602661"/>
              <a:gd name="connsiteX1" fmla="*/ 380999 w 1985962"/>
              <a:gd name="connsiteY1" fmla="*/ 324822 h 602661"/>
              <a:gd name="connsiteX2" fmla="*/ 614362 w 1985962"/>
              <a:gd name="connsiteY2" fmla="*/ 353397 h 602661"/>
              <a:gd name="connsiteX3" fmla="*/ 928687 w 1985962"/>
              <a:gd name="connsiteY3" fmla="*/ 358159 h 602661"/>
              <a:gd name="connsiteX4" fmla="*/ 1038224 w 1985962"/>
              <a:gd name="connsiteY4" fmla="*/ 48597 h 602661"/>
              <a:gd name="connsiteX5" fmla="*/ 1090611 w 1985962"/>
              <a:gd name="connsiteY5" fmla="*/ 973 h 602661"/>
              <a:gd name="connsiteX6" fmla="*/ 1162050 w 1985962"/>
              <a:gd name="connsiteY6" fmla="*/ 48596 h 602661"/>
              <a:gd name="connsiteX7" fmla="*/ 1219199 w 1985962"/>
              <a:gd name="connsiteY7" fmla="*/ 310534 h 602661"/>
              <a:gd name="connsiteX8" fmla="*/ 1381125 w 1985962"/>
              <a:gd name="connsiteY8" fmla="*/ 539135 h 602661"/>
              <a:gd name="connsiteX9" fmla="*/ 1685925 w 1985962"/>
              <a:gd name="connsiteY9" fmla="*/ 601046 h 602661"/>
              <a:gd name="connsiteX10" fmla="*/ 1985962 w 1985962"/>
              <a:gd name="connsiteY10" fmla="*/ 491509 h 602661"/>
              <a:gd name="connsiteX0" fmla="*/ 0 w 1985962"/>
              <a:gd name="connsiteY0" fmla="*/ 301010 h 602661"/>
              <a:gd name="connsiteX1" fmla="*/ 380999 w 1985962"/>
              <a:gd name="connsiteY1" fmla="*/ 324822 h 602661"/>
              <a:gd name="connsiteX2" fmla="*/ 614362 w 1985962"/>
              <a:gd name="connsiteY2" fmla="*/ 353397 h 602661"/>
              <a:gd name="connsiteX3" fmla="*/ 928687 w 1985962"/>
              <a:gd name="connsiteY3" fmla="*/ 358159 h 602661"/>
              <a:gd name="connsiteX4" fmla="*/ 1038224 w 1985962"/>
              <a:gd name="connsiteY4" fmla="*/ 48597 h 602661"/>
              <a:gd name="connsiteX5" fmla="*/ 1090611 w 1985962"/>
              <a:gd name="connsiteY5" fmla="*/ 973 h 602661"/>
              <a:gd name="connsiteX6" fmla="*/ 1162050 w 1985962"/>
              <a:gd name="connsiteY6" fmla="*/ 48596 h 602661"/>
              <a:gd name="connsiteX7" fmla="*/ 1219199 w 1985962"/>
              <a:gd name="connsiteY7" fmla="*/ 310534 h 602661"/>
              <a:gd name="connsiteX8" fmla="*/ 1381125 w 1985962"/>
              <a:gd name="connsiteY8" fmla="*/ 539135 h 602661"/>
              <a:gd name="connsiteX9" fmla="*/ 1685925 w 1985962"/>
              <a:gd name="connsiteY9" fmla="*/ 601046 h 602661"/>
              <a:gd name="connsiteX10" fmla="*/ 1985962 w 1985962"/>
              <a:gd name="connsiteY10" fmla="*/ 491509 h 602661"/>
              <a:gd name="connsiteX0" fmla="*/ 0 w 1985962"/>
              <a:gd name="connsiteY0" fmla="*/ 301010 h 602661"/>
              <a:gd name="connsiteX1" fmla="*/ 614362 w 1985962"/>
              <a:gd name="connsiteY1" fmla="*/ 353397 h 602661"/>
              <a:gd name="connsiteX2" fmla="*/ 928687 w 1985962"/>
              <a:gd name="connsiteY2" fmla="*/ 358159 h 602661"/>
              <a:gd name="connsiteX3" fmla="*/ 1038224 w 1985962"/>
              <a:gd name="connsiteY3" fmla="*/ 48597 h 602661"/>
              <a:gd name="connsiteX4" fmla="*/ 1090611 w 1985962"/>
              <a:gd name="connsiteY4" fmla="*/ 973 h 602661"/>
              <a:gd name="connsiteX5" fmla="*/ 1162050 w 1985962"/>
              <a:gd name="connsiteY5" fmla="*/ 48596 h 602661"/>
              <a:gd name="connsiteX6" fmla="*/ 1219199 w 1985962"/>
              <a:gd name="connsiteY6" fmla="*/ 310534 h 602661"/>
              <a:gd name="connsiteX7" fmla="*/ 1381125 w 1985962"/>
              <a:gd name="connsiteY7" fmla="*/ 539135 h 602661"/>
              <a:gd name="connsiteX8" fmla="*/ 1685925 w 1985962"/>
              <a:gd name="connsiteY8" fmla="*/ 601046 h 602661"/>
              <a:gd name="connsiteX9" fmla="*/ 1985962 w 1985962"/>
              <a:gd name="connsiteY9" fmla="*/ 491509 h 602661"/>
              <a:gd name="connsiteX0" fmla="*/ 0 w 1985962"/>
              <a:gd name="connsiteY0" fmla="*/ 301010 h 602661"/>
              <a:gd name="connsiteX1" fmla="*/ 576262 w 1985962"/>
              <a:gd name="connsiteY1" fmla="*/ 339110 h 602661"/>
              <a:gd name="connsiteX2" fmla="*/ 928687 w 1985962"/>
              <a:gd name="connsiteY2" fmla="*/ 358159 h 602661"/>
              <a:gd name="connsiteX3" fmla="*/ 1038224 w 1985962"/>
              <a:gd name="connsiteY3" fmla="*/ 48597 h 602661"/>
              <a:gd name="connsiteX4" fmla="*/ 1090611 w 1985962"/>
              <a:gd name="connsiteY4" fmla="*/ 973 h 602661"/>
              <a:gd name="connsiteX5" fmla="*/ 1162050 w 1985962"/>
              <a:gd name="connsiteY5" fmla="*/ 48596 h 602661"/>
              <a:gd name="connsiteX6" fmla="*/ 1219199 w 1985962"/>
              <a:gd name="connsiteY6" fmla="*/ 310534 h 602661"/>
              <a:gd name="connsiteX7" fmla="*/ 1381125 w 1985962"/>
              <a:gd name="connsiteY7" fmla="*/ 539135 h 602661"/>
              <a:gd name="connsiteX8" fmla="*/ 1685925 w 1985962"/>
              <a:gd name="connsiteY8" fmla="*/ 601046 h 602661"/>
              <a:gd name="connsiteX9" fmla="*/ 1985962 w 1985962"/>
              <a:gd name="connsiteY9" fmla="*/ 491509 h 602661"/>
              <a:gd name="connsiteX0" fmla="*/ 0 w 1976437"/>
              <a:gd name="connsiteY0" fmla="*/ 329585 h 602661"/>
              <a:gd name="connsiteX1" fmla="*/ 566737 w 1976437"/>
              <a:gd name="connsiteY1" fmla="*/ 339110 h 602661"/>
              <a:gd name="connsiteX2" fmla="*/ 919162 w 1976437"/>
              <a:gd name="connsiteY2" fmla="*/ 358159 h 602661"/>
              <a:gd name="connsiteX3" fmla="*/ 1028699 w 1976437"/>
              <a:gd name="connsiteY3" fmla="*/ 48597 h 602661"/>
              <a:gd name="connsiteX4" fmla="*/ 1081086 w 1976437"/>
              <a:gd name="connsiteY4" fmla="*/ 973 h 602661"/>
              <a:gd name="connsiteX5" fmla="*/ 1152525 w 1976437"/>
              <a:gd name="connsiteY5" fmla="*/ 48596 h 602661"/>
              <a:gd name="connsiteX6" fmla="*/ 1209674 w 1976437"/>
              <a:gd name="connsiteY6" fmla="*/ 310534 h 602661"/>
              <a:gd name="connsiteX7" fmla="*/ 1371600 w 1976437"/>
              <a:gd name="connsiteY7" fmla="*/ 539135 h 602661"/>
              <a:gd name="connsiteX8" fmla="*/ 1676400 w 1976437"/>
              <a:gd name="connsiteY8" fmla="*/ 601046 h 602661"/>
              <a:gd name="connsiteX9" fmla="*/ 1976437 w 1976437"/>
              <a:gd name="connsiteY9" fmla="*/ 491509 h 602661"/>
              <a:gd name="connsiteX0" fmla="*/ 0 w 1976437"/>
              <a:gd name="connsiteY0" fmla="*/ 331973 h 605049"/>
              <a:gd name="connsiteX1" fmla="*/ 566737 w 1976437"/>
              <a:gd name="connsiteY1" fmla="*/ 341498 h 605049"/>
              <a:gd name="connsiteX2" fmla="*/ 923925 w 1976437"/>
              <a:gd name="connsiteY2" fmla="*/ 422460 h 605049"/>
              <a:gd name="connsiteX3" fmla="*/ 1028699 w 1976437"/>
              <a:gd name="connsiteY3" fmla="*/ 50985 h 605049"/>
              <a:gd name="connsiteX4" fmla="*/ 1081086 w 1976437"/>
              <a:gd name="connsiteY4" fmla="*/ 3361 h 605049"/>
              <a:gd name="connsiteX5" fmla="*/ 1152525 w 1976437"/>
              <a:gd name="connsiteY5" fmla="*/ 50984 h 605049"/>
              <a:gd name="connsiteX6" fmla="*/ 1209674 w 1976437"/>
              <a:gd name="connsiteY6" fmla="*/ 312922 h 605049"/>
              <a:gd name="connsiteX7" fmla="*/ 1371600 w 1976437"/>
              <a:gd name="connsiteY7" fmla="*/ 541523 h 605049"/>
              <a:gd name="connsiteX8" fmla="*/ 1676400 w 1976437"/>
              <a:gd name="connsiteY8" fmla="*/ 603434 h 605049"/>
              <a:gd name="connsiteX9" fmla="*/ 1976437 w 1976437"/>
              <a:gd name="connsiteY9" fmla="*/ 493897 h 605049"/>
              <a:gd name="connsiteX0" fmla="*/ 0 w 1976437"/>
              <a:gd name="connsiteY0" fmla="*/ 331973 h 605049"/>
              <a:gd name="connsiteX1" fmla="*/ 595312 w 1976437"/>
              <a:gd name="connsiteY1" fmla="*/ 417698 h 605049"/>
              <a:gd name="connsiteX2" fmla="*/ 923925 w 1976437"/>
              <a:gd name="connsiteY2" fmla="*/ 422460 h 605049"/>
              <a:gd name="connsiteX3" fmla="*/ 1028699 w 1976437"/>
              <a:gd name="connsiteY3" fmla="*/ 50985 h 605049"/>
              <a:gd name="connsiteX4" fmla="*/ 1081086 w 1976437"/>
              <a:gd name="connsiteY4" fmla="*/ 3361 h 605049"/>
              <a:gd name="connsiteX5" fmla="*/ 1152525 w 1976437"/>
              <a:gd name="connsiteY5" fmla="*/ 50984 h 605049"/>
              <a:gd name="connsiteX6" fmla="*/ 1209674 w 1976437"/>
              <a:gd name="connsiteY6" fmla="*/ 312922 h 605049"/>
              <a:gd name="connsiteX7" fmla="*/ 1371600 w 1976437"/>
              <a:gd name="connsiteY7" fmla="*/ 541523 h 605049"/>
              <a:gd name="connsiteX8" fmla="*/ 1676400 w 1976437"/>
              <a:gd name="connsiteY8" fmla="*/ 603434 h 605049"/>
              <a:gd name="connsiteX9" fmla="*/ 1976437 w 1976437"/>
              <a:gd name="connsiteY9" fmla="*/ 493897 h 605049"/>
              <a:gd name="connsiteX0" fmla="*/ 0 w 1866899"/>
              <a:gd name="connsiteY0" fmla="*/ 417698 h 605049"/>
              <a:gd name="connsiteX1" fmla="*/ 485774 w 1866899"/>
              <a:gd name="connsiteY1" fmla="*/ 417698 h 605049"/>
              <a:gd name="connsiteX2" fmla="*/ 814387 w 1866899"/>
              <a:gd name="connsiteY2" fmla="*/ 422460 h 605049"/>
              <a:gd name="connsiteX3" fmla="*/ 919161 w 1866899"/>
              <a:gd name="connsiteY3" fmla="*/ 50985 h 605049"/>
              <a:gd name="connsiteX4" fmla="*/ 971548 w 1866899"/>
              <a:gd name="connsiteY4" fmla="*/ 3361 h 605049"/>
              <a:gd name="connsiteX5" fmla="*/ 1042987 w 1866899"/>
              <a:gd name="connsiteY5" fmla="*/ 50984 h 605049"/>
              <a:gd name="connsiteX6" fmla="*/ 1100136 w 1866899"/>
              <a:gd name="connsiteY6" fmla="*/ 312922 h 605049"/>
              <a:gd name="connsiteX7" fmla="*/ 1262062 w 1866899"/>
              <a:gd name="connsiteY7" fmla="*/ 541523 h 605049"/>
              <a:gd name="connsiteX8" fmla="*/ 1566862 w 1866899"/>
              <a:gd name="connsiteY8" fmla="*/ 603434 h 605049"/>
              <a:gd name="connsiteX9" fmla="*/ 1866899 w 1866899"/>
              <a:gd name="connsiteY9" fmla="*/ 493897 h 605049"/>
              <a:gd name="connsiteX0" fmla="*/ 0 w 1857374"/>
              <a:gd name="connsiteY0" fmla="*/ 441511 h 605049"/>
              <a:gd name="connsiteX1" fmla="*/ 476249 w 1857374"/>
              <a:gd name="connsiteY1" fmla="*/ 417698 h 605049"/>
              <a:gd name="connsiteX2" fmla="*/ 804862 w 1857374"/>
              <a:gd name="connsiteY2" fmla="*/ 422460 h 605049"/>
              <a:gd name="connsiteX3" fmla="*/ 909636 w 1857374"/>
              <a:gd name="connsiteY3" fmla="*/ 50985 h 605049"/>
              <a:gd name="connsiteX4" fmla="*/ 962023 w 1857374"/>
              <a:gd name="connsiteY4" fmla="*/ 3361 h 605049"/>
              <a:gd name="connsiteX5" fmla="*/ 1033462 w 1857374"/>
              <a:gd name="connsiteY5" fmla="*/ 50984 h 605049"/>
              <a:gd name="connsiteX6" fmla="*/ 1090611 w 1857374"/>
              <a:gd name="connsiteY6" fmla="*/ 312922 h 605049"/>
              <a:gd name="connsiteX7" fmla="*/ 1252537 w 1857374"/>
              <a:gd name="connsiteY7" fmla="*/ 541523 h 605049"/>
              <a:gd name="connsiteX8" fmla="*/ 1557337 w 1857374"/>
              <a:gd name="connsiteY8" fmla="*/ 603434 h 605049"/>
              <a:gd name="connsiteX9" fmla="*/ 1857374 w 1857374"/>
              <a:gd name="connsiteY9" fmla="*/ 493897 h 605049"/>
              <a:gd name="connsiteX0" fmla="*/ 0 w 1857374"/>
              <a:gd name="connsiteY0" fmla="*/ 441511 h 605049"/>
              <a:gd name="connsiteX1" fmla="*/ 490536 w 1857374"/>
              <a:gd name="connsiteY1" fmla="*/ 441511 h 605049"/>
              <a:gd name="connsiteX2" fmla="*/ 804862 w 1857374"/>
              <a:gd name="connsiteY2" fmla="*/ 422460 h 605049"/>
              <a:gd name="connsiteX3" fmla="*/ 909636 w 1857374"/>
              <a:gd name="connsiteY3" fmla="*/ 50985 h 605049"/>
              <a:gd name="connsiteX4" fmla="*/ 962023 w 1857374"/>
              <a:gd name="connsiteY4" fmla="*/ 3361 h 605049"/>
              <a:gd name="connsiteX5" fmla="*/ 1033462 w 1857374"/>
              <a:gd name="connsiteY5" fmla="*/ 50984 h 605049"/>
              <a:gd name="connsiteX6" fmla="*/ 1090611 w 1857374"/>
              <a:gd name="connsiteY6" fmla="*/ 312922 h 605049"/>
              <a:gd name="connsiteX7" fmla="*/ 1252537 w 1857374"/>
              <a:gd name="connsiteY7" fmla="*/ 541523 h 605049"/>
              <a:gd name="connsiteX8" fmla="*/ 1557337 w 1857374"/>
              <a:gd name="connsiteY8" fmla="*/ 603434 h 605049"/>
              <a:gd name="connsiteX9" fmla="*/ 1857374 w 1857374"/>
              <a:gd name="connsiteY9" fmla="*/ 493897 h 605049"/>
              <a:gd name="connsiteX0" fmla="*/ 0 w 1857374"/>
              <a:gd name="connsiteY0" fmla="*/ 439373 h 602911"/>
              <a:gd name="connsiteX1" fmla="*/ 490536 w 1857374"/>
              <a:gd name="connsiteY1" fmla="*/ 439373 h 602911"/>
              <a:gd name="connsiteX2" fmla="*/ 804862 w 1857374"/>
              <a:gd name="connsiteY2" fmla="*/ 420322 h 602911"/>
              <a:gd name="connsiteX3" fmla="*/ 904874 w 1857374"/>
              <a:gd name="connsiteY3" fmla="*/ 67897 h 602911"/>
              <a:gd name="connsiteX4" fmla="*/ 962023 w 1857374"/>
              <a:gd name="connsiteY4" fmla="*/ 1223 h 602911"/>
              <a:gd name="connsiteX5" fmla="*/ 1033462 w 1857374"/>
              <a:gd name="connsiteY5" fmla="*/ 48846 h 602911"/>
              <a:gd name="connsiteX6" fmla="*/ 1090611 w 1857374"/>
              <a:gd name="connsiteY6" fmla="*/ 310784 h 602911"/>
              <a:gd name="connsiteX7" fmla="*/ 1252537 w 1857374"/>
              <a:gd name="connsiteY7" fmla="*/ 539385 h 602911"/>
              <a:gd name="connsiteX8" fmla="*/ 1557337 w 1857374"/>
              <a:gd name="connsiteY8" fmla="*/ 601296 h 602911"/>
              <a:gd name="connsiteX9" fmla="*/ 1857374 w 1857374"/>
              <a:gd name="connsiteY9" fmla="*/ 491759 h 602911"/>
              <a:gd name="connsiteX0" fmla="*/ 0 w 1857374"/>
              <a:gd name="connsiteY0" fmla="*/ 443773 h 607311"/>
              <a:gd name="connsiteX1" fmla="*/ 490536 w 1857374"/>
              <a:gd name="connsiteY1" fmla="*/ 443773 h 607311"/>
              <a:gd name="connsiteX2" fmla="*/ 804862 w 1857374"/>
              <a:gd name="connsiteY2" fmla="*/ 424722 h 607311"/>
              <a:gd name="connsiteX3" fmla="*/ 904874 w 1857374"/>
              <a:gd name="connsiteY3" fmla="*/ 72297 h 607311"/>
              <a:gd name="connsiteX4" fmla="*/ 971548 w 1857374"/>
              <a:gd name="connsiteY4" fmla="*/ 860 h 607311"/>
              <a:gd name="connsiteX5" fmla="*/ 1033462 w 1857374"/>
              <a:gd name="connsiteY5" fmla="*/ 53246 h 607311"/>
              <a:gd name="connsiteX6" fmla="*/ 1090611 w 1857374"/>
              <a:gd name="connsiteY6" fmla="*/ 315184 h 607311"/>
              <a:gd name="connsiteX7" fmla="*/ 1252537 w 1857374"/>
              <a:gd name="connsiteY7" fmla="*/ 543785 h 607311"/>
              <a:gd name="connsiteX8" fmla="*/ 1557337 w 1857374"/>
              <a:gd name="connsiteY8" fmla="*/ 605696 h 607311"/>
              <a:gd name="connsiteX9" fmla="*/ 1857374 w 1857374"/>
              <a:gd name="connsiteY9" fmla="*/ 496159 h 607311"/>
              <a:gd name="connsiteX0" fmla="*/ 0 w 1857374"/>
              <a:gd name="connsiteY0" fmla="*/ 443054 h 606592"/>
              <a:gd name="connsiteX1" fmla="*/ 490536 w 1857374"/>
              <a:gd name="connsiteY1" fmla="*/ 443054 h 606592"/>
              <a:gd name="connsiteX2" fmla="*/ 804862 w 1857374"/>
              <a:gd name="connsiteY2" fmla="*/ 424003 h 606592"/>
              <a:gd name="connsiteX3" fmla="*/ 904874 w 1857374"/>
              <a:gd name="connsiteY3" fmla="*/ 71578 h 606592"/>
              <a:gd name="connsiteX4" fmla="*/ 971548 w 1857374"/>
              <a:gd name="connsiteY4" fmla="*/ 141 h 606592"/>
              <a:gd name="connsiteX5" fmla="*/ 1033462 w 1857374"/>
              <a:gd name="connsiteY5" fmla="*/ 52527 h 606592"/>
              <a:gd name="connsiteX6" fmla="*/ 1090611 w 1857374"/>
              <a:gd name="connsiteY6" fmla="*/ 314465 h 606592"/>
              <a:gd name="connsiteX7" fmla="*/ 1252537 w 1857374"/>
              <a:gd name="connsiteY7" fmla="*/ 543066 h 606592"/>
              <a:gd name="connsiteX8" fmla="*/ 1557337 w 1857374"/>
              <a:gd name="connsiteY8" fmla="*/ 604977 h 606592"/>
              <a:gd name="connsiteX9" fmla="*/ 1857374 w 1857374"/>
              <a:gd name="connsiteY9" fmla="*/ 495440 h 606592"/>
              <a:gd name="connsiteX0" fmla="*/ 0 w 1857374"/>
              <a:gd name="connsiteY0" fmla="*/ 610556 h 774094"/>
              <a:gd name="connsiteX1" fmla="*/ 490536 w 1857374"/>
              <a:gd name="connsiteY1" fmla="*/ 610556 h 774094"/>
              <a:gd name="connsiteX2" fmla="*/ 804862 w 1857374"/>
              <a:gd name="connsiteY2" fmla="*/ 591505 h 774094"/>
              <a:gd name="connsiteX3" fmla="*/ 904874 w 1857374"/>
              <a:gd name="connsiteY3" fmla="*/ 239080 h 774094"/>
              <a:gd name="connsiteX4" fmla="*/ 979168 w 1857374"/>
              <a:gd name="connsiteY4" fmla="*/ 3 h 774094"/>
              <a:gd name="connsiteX5" fmla="*/ 1033462 w 1857374"/>
              <a:gd name="connsiteY5" fmla="*/ 220029 h 774094"/>
              <a:gd name="connsiteX6" fmla="*/ 1090611 w 1857374"/>
              <a:gd name="connsiteY6" fmla="*/ 481967 h 774094"/>
              <a:gd name="connsiteX7" fmla="*/ 1252537 w 1857374"/>
              <a:gd name="connsiteY7" fmla="*/ 710568 h 774094"/>
              <a:gd name="connsiteX8" fmla="*/ 1557337 w 1857374"/>
              <a:gd name="connsiteY8" fmla="*/ 772479 h 774094"/>
              <a:gd name="connsiteX9" fmla="*/ 1857374 w 1857374"/>
              <a:gd name="connsiteY9" fmla="*/ 662942 h 774094"/>
              <a:gd name="connsiteX0" fmla="*/ 0 w 1857374"/>
              <a:gd name="connsiteY0" fmla="*/ 614305 h 777843"/>
              <a:gd name="connsiteX1" fmla="*/ 490536 w 1857374"/>
              <a:gd name="connsiteY1" fmla="*/ 614305 h 777843"/>
              <a:gd name="connsiteX2" fmla="*/ 804862 w 1857374"/>
              <a:gd name="connsiteY2" fmla="*/ 595254 h 777843"/>
              <a:gd name="connsiteX3" fmla="*/ 904874 w 1857374"/>
              <a:gd name="connsiteY3" fmla="*/ 242829 h 777843"/>
              <a:gd name="connsiteX4" fmla="*/ 979168 w 1857374"/>
              <a:gd name="connsiteY4" fmla="*/ 3752 h 777843"/>
              <a:gd name="connsiteX5" fmla="*/ 1033462 w 1857374"/>
              <a:gd name="connsiteY5" fmla="*/ 124718 h 777843"/>
              <a:gd name="connsiteX6" fmla="*/ 1090611 w 1857374"/>
              <a:gd name="connsiteY6" fmla="*/ 485716 h 777843"/>
              <a:gd name="connsiteX7" fmla="*/ 1252537 w 1857374"/>
              <a:gd name="connsiteY7" fmla="*/ 714317 h 777843"/>
              <a:gd name="connsiteX8" fmla="*/ 1557337 w 1857374"/>
              <a:gd name="connsiteY8" fmla="*/ 776228 h 777843"/>
              <a:gd name="connsiteX9" fmla="*/ 1857374 w 1857374"/>
              <a:gd name="connsiteY9" fmla="*/ 666691 h 777843"/>
              <a:gd name="connsiteX0" fmla="*/ 0 w 1857374"/>
              <a:gd name="connsiteY0" fmla="*/ 610854 h 774392"/>
              <a:gd name="connsiteX1" fmla="*/ 490536 w 1857374"/>
              <a:gd name="connsiteY1" fmla="*/ 610854 h 774392"/>
              <a:gd name="connsiteX2" fmla="*/ 804862 w 1857374"/>
              <a:gd name="connsiteY2" fmla="*/ 591803 h 774392"/>
              <a:gd name="connsiteX3" fmla="*/ 904874 w 1857374"/>
              <a:gd name="connsiteY3" fmla="*/ 147938 h 774392"/>
              <a:gd name="connsiteX4" fmla="*/ 979168 w 1857374"/>
              <a:gd name="connsiteY4" fmla="*/ 301 h 774392"/>
              <a:gd name="connsiteX5" fmla="*/ 1033462 w 1857374"/>
              <a:gd name="connsiteY5" fmla="*/ 121267 h 774392"/>
              <a:gd name="connsiteX6" fmla="*/ 1090611 w 1857374"/>
              <a:gd name="connsiteY6" fmla="*/ 482265 h 774392"/>
              <a:gd name="connsiteX7" fmla="*/ 1252537 w 1857374"/>
              <a:gd name="connsiteY7" fmla="*/ 710866 h 774392"/>
              <a:gd name="connsiteX8" fmla="*/ 1557337 w 1857374"/>
              <a:gd name="connsiteY8" fmla="*/ 772777 h 774392"/>
              <a:gd name="connsiteX9" fmla="*/ 1857374 w 1857374"/>
              <a:gd name="connsiteY9" fmla="*/ 663240 h 7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7374" h="774392">
                <a:moveTo>
                  <a:pt x="0" y="610854"/>
                </a:moveTo>
                <a:cubicBezTo>
                  <a:pt x="158750" y="602916"/>
                  <a:pt x="356392" y="614029"/>
                  <a:pt x="490536" y="610854"/>
                </a:cubicBezTo>
                <a:cubicBezTo>
                  <a:pt x="624680" y="607679"/>
                  <a:pt x="735806" y="668956"/>
                  <a:pt x="804862" y="591803"/>
                </a:cubicBezTo>
                <a:cubicBezTo>
                  <a:pt x="873918" y="514650"/>
                  <a:pt x="875823" y="246522"/>
                  <a:pt x="904874" y="147938"/>
                </a:cubicBezTo>
                <a:cubicBezTo>
                  <a:pt x="933925" y="49354"/>
                  <a:pt x="957737" y="4746"/>
                  <a:pt x="979168" y="301"/>
                </a:cubicBezTo>
                <a:cubicBezTo>
                  <a:pt x="1000599" y="-4144"/>
                  <a:pt x="1014888" y="40940"/>
                  <a:pt x="1033462" y="121267"/>
                </a:cubicBezTo>
                <a:cubicBezTo>
                  <a:pt x="1052036" y="201594"/>
                  <a:pt x="1054098" y="383998"/>
                  <a:pt x="1090611" y="482265"/>
                </a:cubicBezTo>
                <a:cubicBezTo>
                  <a:pt x="1127124" y="580532"/>
                  <a:pt x="1174749" y="662447"/>
                  <a:pt x="1252537" y="710866"/>
                </a:cubicBezTo>
                <a:cubicBezTo>
                  <a:pt x="1330325" y="759285"/>
                  <a:pt x="1456531" y="780715"/>
                  <a:pt x="1557337" y="772777"/>
                </a:cubicBezTo>
                <a:cubicBezTo>
                  <a:pt x="1658143" y="764839"/>
                  <a:pt x="1769267" y="712452"/>
                  <a:pt x="1857374" y="663240"/>
                </a:cubicBezTo>
              </a:path>
            </a:pathLst>
          </a:custGeom>
          <a:noFill/>
          <a:ln w="28575">
            <a:solidFill>
              <a:srgbClr val="00B0F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Freihandform 5"/>
          <p:cNvSpPr/>
          <p:nvPr/>
        </p:nvSpPr>
        <p:spPr bwMode="auto">
          <a:xfrm>
            <a:off x="3013684" y="2911596"/>
            <a:ext cx="736178" cy="976624"/>
          </a:xfrm>
          <a:custGeom>
            <a:avLst/>
            <a:gdLst>
              <a:gd name="connsiteX0" fmla="*/ 0 w 683428"/>
              <a:gd name="connsiteY0" fmla="*/ 966651 h 989234"/>
              <a:gd name="connsiteX1" fmla="*/ 339634 w 683428"/>
              <a:gd name="connsiteY1" fmla="*/ 975360 h 989234"/>
              <a:gd name="connsiteX2" fmla="*/ 566057 w 683428"/>
              <a:gd name="connsiteY2" fmla="*/ 975360 h 989234"/>
              <a:gd name="connsiteX3" fmla="*/ 670560 w 683428"/>
              <a:gd name="connsiteY3" fmla="*/ 792480 h 989234"/>
              <a:gd name="connsiteX4" fmla="*/ 278674 w 683428"/>
              <a:gd name="connsiteY4" fmla="*/ 0 h 989234"/>
              <a:gd name="connsiteX0" fmla="*/ 0 w 683891"/>
              <a:gd name="connsiteY0" fmla="*/ 966651 h 989235"/>
              <a:gd name="connsiteX1" fmla="*/ 339634 w 683891"/>
              <a:gd name="connsiteY1" fmla="*/ 975360 h 989235"/>
              <a:gd name="connsiteX2" fmla="*/ 569006 w 683891"/>
              <a:gd name="connsiteY2" fmla="*/ 975360 h 989235"/>
              <a:gd name="connsiteX3" fmla="*/ 670560 w 683891"/>
              <a:gd name="connsiteY3" fmla="*/ 792480 h 989235"/>
              <a:gd name="connsiteX4" fmla="*/ 278674 w 683891"/>
              <a:gd name="connsiteY4" fmla="*/ 0 h 989235"/>
              <a:gd name="connsiteX0" fmla="*/ 0 w 683379"/>
              <a:gd name="connsiteY0" fmla="*/ 966651 h 979373"/>
              <a:gd name="connsiteX1" fmla="*/ 339634 w 683379"/>
              <a:gd name="connsiteY1" fmla="*/ 975360 h 979373"/>
              <a:gd name="connsiteX2" fmla="*/ 569006 w 683379"/>
              <a:gd name="connsiteY2" fmla="*/ 975360 h 979373"/>
              <a:gd name="connsiteX3" fmla="*/ 670560 w 683379"/>
              <a:gd name="connsiteY3" fmla="*/ 792480 h 979373"/>
              <a:gd name="connsiteX4" fmla="*/ 278674 w 683379"/>
              <a:gd name="connsiteY4" fmla="*/ 0 h 979373"/>
              <a:gd name="connsiteX0" fmla="*/ 0 w 683135"/>
              <a:gd name="connsiteY0" fmla="*/ 966651 h 976483"/>
              <a:gd name="connsiteX1" fmla="*/ 339634 w 683135"/>
              <a:gd name="connsiteY1" fmla="*/ 975360 h 976483"/>
              <a:gd name="connsiteX2" fmla="*/ 569006 w 683135"/>
              <a:gd name="connsiteY2" fmla="*/ 975360 h 976483"/>
              <a:gd name="connsiteX3" fmla="*/ 670560 w 683135"/>
              <a:gd name="connsiteY3" fmla="*/ 792480 h 976483"/>
              <a:gd name="connsiteX4" fmla="*/ 278674 w 683135"/>
              <a:gd name="connsiteY4" fmla="*/ 0 h 976483"/>
              <a:gd name="connsiteX0" fmla="*/ 0 w 683891"/>
              <a:gd name="connsiteY0" fmla="*/ 966651 h 976624"/>
              <a:gd name="connsiteX1" fmla="*/ 339634 w 683891"/>
              <a:gd name="connsiteY1" fmla="*/ 975360 h 976624"/>
              <a:gd name="connsiteX2" fmla="*/ 569006 w 683891"/>
              <a:gd name="connsiteY2" fmla="*/ 975360 h 976624"/>
              <a:gd name="connsiteX3" fmla="*/ 670560 w 683891"/>
              <a:gd name="connsiteY3" fmla="*/ 792480 h 976624"/>
              <a:gd name="connsiteX4" fmla="*/ 278674 w 683891"/>
              <a:gd name="connsiteY4" fmla="*/ 0 h 976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891" h="976624">
                <a:moveTo>
                  <a:pt x="0" y="966651"/>
                </a:moveTo>
                <a:lnTo>
                  <a:pt x="339634" y="975360"/>
                </a:lnTo>
                <a:cubicBezTo>
                  <a:pt x="434468" y="976812"/>
                  <a:pt x="513852" y="977265"/>
                  <a:pt x="569006" y="975360"/>
                </a:cubicBezTo>
                <a:cubicBezTo>
                  <a:pt x="624160" y="973455"/>
                  <a:pt x="718949" y="955040"/>
                  <a:pt x="670560" y="792480"/>
                </a:cubicBezTo>
                <a:cubicBezTo>
                  <a:pt x="622171" y="629920"/>
                  <a:pt x="342537" y="130628"/>
                  <a:pt x="278674" y="0"/>
                </a:cubicBezTo>
              </a:path>
            </a:pathLst>
          </a:custGeom>
          <a:noFill/>
          <a:ln w="28575">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a:p>
        </p:txBody>
      </p:sp>
      <p:sp>
        <p:nvSpPr>
          <p:cNvPr id="133" name="Rechteck 132"/>
          <p:cNvSpPr/>
          <p:nvPr/>
        </p:nvSpPr>
        <p:spPr>
          <a:xfrm>
            <a:off x="3493192" y="5128214"/>
            <a:ext cx="716859" cy="479799"/>
          </a:xfrm>
          <a:prstGeom prst="rect">
            <a:avLst/>
          </a:prstGeom>
          <a:pattFill prst="horzBrick">
            <a:fgClr>
              <a:srgbClr val="C00000"/>
            </a:fgClr>
            <a:bgClr>
              <a:schemeClr val="accent2">
                <a:lumMod val="60000"/>
                <a:lumOff val="40000"/>
              </a:schemeClr>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71" name="Gruppieren 70"/>
          <p:cNvGrpSpPr/>
          <p:nvPr/>
        </p:nvGrpSpPr>
        <p:grpSpPr>
          <a:xfrm>
            <a:off x="1013536" y="5176806"/>
            <a:ext cx="976461" cy="751318"/>
            <a:chOff x="1168150" y="1107660"/>
            <a:chExt cx="976461" cy="751318"/>
          </a:xfrm>
        </p:grpSpPr>
        <p:sp>
          <p:nvSpPr>
            <p:cNvPr id="73" name="Rechteck 72"/>
            <p:cNvSpPr/>
            <p:nvPr/>
          </p:nvSpPr>
          <p:spPr>
            <a:xfrm>
              <a:off x="1168150" y="1107660"/>
              <a:ext cx="976461" cy="7513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de-DE" sz="900" dirty="0"/>
                <a:t>IPVA PBX 2</a:t>
              </a:r>
            </a:p>
            <a:p>
              <a:pPr marL="92075" indent="-92075">
                <a:buFont typeface="Arial" panose="020B0604020202020204" pitchFamily="34" charset="0"/>
                <a:buChar char="•"/>
              </a:pPr>
              <a:r>
                <a:rPr lang="de-DE" sz="800" dirty="0"/>
                <a:t>Master PBX</a:t>
              </a:r>
            </a:p>
            <a:p>
              <a:pPr marL="92075" indent="-92075">
                <a:buFont typeface="Arial" panose="020B0604020202020204" pitchFamily="34" charset="0"/>
                <a:buChar char="•"/>
              </a:pPr>
              <a:r>
                <a:rPr lang="de-DE" sz="800" dirty="0" err="1"/>
                <a:t>Webdav</a:t>
              </a:r>
              <a:endParaRPr lang="de-DE" sz="800" dirty="0"/>
            </a:p>
            <a:p>
              <a:pPr marL="92075" indent="-92075">
                <a:buFont typeface="Arial" panose="020B0604020202020204" pitchFamily="34" charset="0"/>
                <a:buChar char="•"/>
              </a:pPr>
              <a:r>
                <a:rPr lang="de-DE" sz="800" dirty="0"/>
                <a:t>SBC</a:t>
              </a:r>
            </a:p>
          </p:txBody>
        </p:sp>
        <p:sp>
          <p:nvSpPr>
            <p:cNvPr id="78" name="Rechteck 77"/>
            <p:cNvSpPr/>
            <p:nvPr/>
          </p:nvSpPr>
          <p:spPr>
            <a:xfrm>
              <a:off x="1417069" y="1707654"/>
              <a:ext cx="727542" cy="15132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DE" sz="600" dirty="0" err="1"/>
                <a:t>xx.xx.xx.xx</a:t>
              </a:r>
              <a:endParaRPr lang="de-DE" sz="600" dirty="0"/>
            </a:p>
          </p:txBody>
        </p:sp>
      </p:grpSp>
      <p:sp>
        <p:nvSpPr>
          <p:cNvPr id="91" name="Textfeld 90"/>
          <p:cNvSpPr txBox="1"/>
          <p:nvPr/>
        </p:nvSpPr>
        <p:spPr>
          <a:xfrm>
            <a:off x="8067163" y="526868"/>
            <a:ext cx="2825709" cy="5293757"/>
          </a:xfrm>
          <a:prstGeom prst="rect">
            <a:avLst/>
          </a:prstGeom>
          <a:noFill/>
        </p:spPr>
        <p:txBody>
          <a:bodyPr wrap="square" rtlCol="0">
            <a:spAutoFit/>
          </a:bodyPr>
          <a:lstStyle/>
          <a:p>
            <a:r>
              <a:rPr lang="de-DE" sz="1400" b="1" dirty="0"/>
              <a:t>Firewall </a:t>
            </a:r>
            <a:r>
              <a:rPr lang="de-DE" sz="1400" b="1" dirty="0" err="1"/>
              <a:t>Activations</a:t>
            </a:r>
            <a:endParaRPr lang="de-DE" sz="900" b="1" u="sng" dirty="0">
              <a:solidFill>
                <a:srgbClr val="00B050"/>
              </a:solidFill>
            </a:endParaRPr>
          </a:p>
          <a:p>
            <a:r>
              <a:rPr lang="de-DE" sz="900" b="1" u="sng" dirty="0">
                <a:solidFill>
                  <a:srgbClr val="00B050"/>
                </a:solidFill>
              </a:rPr>
              <a:t>Internet &gt; Reverse Proxy / STUN:</a:t>
            </a:r>
          </a:p>
          <a:p>
            <a:pPr marL="85725" indent="-85725">
              <a:buFont typeface="Arial" panose="020B0604020202020204" pitchFamily="34" charset="0"/>
              <a:buChar char="•"/>
            </a:pPr>
            <a:r>
              <a:rPr lang="de-DE" sz="900" dirty="0"/>
              <a:t>80 TCP (Nur für Redirect!)</a:t>
            </a:r>
          </a:p>
          <a:p>
            <a:pPr marL="85725" indent="-85725">
              <a:buFont typeface="Arial" panose="020B0604020202020204" pitchFamily="34" charset="0"/>
              <a:buChar char="•"/>
            </a:pPr>
            <a:r>
              <a:rPr lang="de-DE" sz="900" dirty="0"/>
              <a:t>443 TCP &gt; 8443 TCP</a:t>
            </a:r>
          </a:p>
          <a:p>
            <a:pPr marL="85725" indent="-85725">
              <a:buFont typeface="Arial" panose="020B0604020202020204" pitchFamily="34" charset="0"/>
              <a:buChar char="•"/>
            </a:pPr>
            <a:r>
              <a:rPr lang="de-DE" sz="900" dirty="0"/>
              <a:t>1300 TCP</a:t>
            </a:r>
          </a:p>
          <a:p>
            <a:pPr marL="85725" indent="-85725">
              <a:buFont typeface="Arial" panose="020B0604020202020204" pitchFamily="34" charset="0"/>
              <a:buChar char="•"/>
            </a:pPr>
            <a:r>
              <a:rPr lang="de-DE" sz="900" dirty="0"/>
              <a:t>5060 TCP</a:t>
            </a:r>
          </a:p>
          <a:p>
            <a:pPr marL="85725" indent="-85725">
              <a:buFont typeface="Arial" panose="020B0604020202020204" pitchFamily="34" charset="0"/>
              <a:buChar char="•"/>
            </a:pPr>
            <a:r>
              <a:rPr lang="de-DE" sz="900" dirty="0"/>
              <a:t>5061 TCP</a:t>
            </a:r>
          </a:p>
          <a:p>
            <a:pPr marL="85725" indent="-85725">
              <a:buFont typeface="Arial" panose="020B0604020202020204" pitchFamily="34" charset="0"/>
              <a:buChar char="•"/>
            </a:pPr>
            <a:r>
              <a:rPr lang="de-DE" sz="900" dirty="0"/>
              <a:t>636 TCP</a:t>
            </a:r>
          </a:p>
          <a:p>
            <a:pPr marL="85725" indent="-85725">
              <a:buFont typeface="Arial" panose="020B0604020202020204" pitchFamily="34" charset="0"/>
              <a:buChar char="•"/>
            </a:pPr>
            <a:r>
              <a:rPr lang="de-DE" sz="900" dirty="0"/>
              <a:t>3478 TCP+UDP</a:t>
            </a:r>
          </a:p>
          <a:p>
            <a:endParaRPr lang="de-DE" sz="900" b="1" u="sng" dirty="0">
              <a:solidFill>
                <a:srgbClr val="7030A0"/>
              </a:solidFill>
            </a:endParaRPr>
          </a:p>
          <a:p>
            <a:r>
              <a:rPr lang="de-DE" sz="900" b="1" u="sng" dirty="0">
                <a:solidFill>
                  <a:srgbClr val="7030A0"/>
                </a:solidFill>
              </a:rPr>
              <a:t>Internet &gt; TURN:</a:t>
            </a:r>
          </a:p>
          <a:p>
            <a:pPr marL="85725" indent="-85725">
              <a:buFont typeface="Arial" panose="020B0604020202020204" pitchFamily="34" charset="0"/>
              <a:buChar char="•"/>
            </a:pPr>
            <a:r>
              <a:rPr lang="de-DE" sz="900" dirty="0"/>
              <a:t>3478 TCP+UDP</a:t>
            </a:r>
          </a:p>
          <a:p>
            <a:pPr marL="85725" indent="-85725">
              <a:buFont typeface="Arial" panose="020B0604020202020204" pitchFamily="34" charset="0"/>
              <a:buChar char="•"/>
            </a:pPr>
            <a:endParaRPr lang="de-DE" sz="900" dirty="0"/>
          </a:p>
          <a:p>
            <a:r>
              <a:rPr lang="de-DE" sz="900" b="1" u="sng" dirty="0">
                <a:solidFill>
                  <a:srgbClr val="00B0F0"/>
                </a:solidFill>
              </a:rPr>
              <a:t>UCC DMZ &gt; STUN/TURN:</a:t>
            </a:r>
          </a:p>
          <a:p>
            <a:pPr marL="85725" indent="-85725">
              <a:buFont typeface="Arial" panose="020B0604020202020204" pitchFamily="34" charset="0"/>
              <a:buChar char="•"/>
            </a:pPr>
            <a:r>
              <a:rPr lang="de-DE" sz="900" dirty="0"/>
              <a:t>3478 TCP+UDP </a:t>
            </a:r>
            <a:r>
              <a:rPr lang="de-DE" sz="900" b="1" dirty="0"/>
              <a:t>via External!!!</a:t>
            </a:r>
          </a:p>
          <a:p>
            <a:endParaRPr lang="de-DE" sz="900" dirty="0"/>
          </a:p>
          <a:p>
            <a:r>
              <a:rPr lang="de-DE" sz="900" b="1" u="sng" dirty="0">
                <a:solidFill>
                  <a:srgbClr val="FF0000"/>
                </a:solidFill>
              </a:rPr>
              <a:t>Reverse Proxys &gt; UCC DMZ</a:t>
            </a:r>
          </a:p>
          <a:p>
            <a:pPr marL="85725" indent="-85725">
              <a:buFont typeface="Arial" panose="020B0604020202020204" pitchFamily="34" charset="0"/>
              <a:buChar char="•"/>
            </a:pPr>
            <a:r>
              <a:rPr lang="de-DE" sz="900" dirty="0"/>
              <a:t>443 TCP</a:t>
            </a:r>
          </a:p>
          <a:p>
            <a:pPr marL="85725" indent="-85725">
              <a:buFont typeface="Arial" panose="020B0604020202020204" pitchFamily="34" charset="0"/>
              <a:buChar char="•"/>
            </a:pPr>
            <a:r>
              <a:rPr lang="de-DE" sz="900" dirty="0"/>
              <a:t>1300 TCP</a:t>
            </a:r>
          </a:p>
          <a:p>
            <a:pPr marL="85725" indent="-85725">
              <a:buFont typeface="Arial" panose="020B0604020202020204" pitchFamily="34" charset="0"/>
              <a:buChar char="•"/>
            </a:pPr>
            <a:r>
              <a:rPr lang="de-DE" sz="900" dirty="0"/>
              <a:t>1720 TCP</a:t>
            </a:r>
          </a:p>
          <a:p>
            <a:pPr marL="85725" indent="-85725">
              <a:buFont typeface="Arial" panose="020B0604020202020204" pitchFamily="34" charset="0"/>
              <a:buChar char="•"/>
            </a:pPr>
            <a:r>
              <a:rPr lang="de-DE" sz="900" dirty="0"/>
              <a:t>5060 TCP</a:t>
            </a:r>
          </a:p>
          <a:p>
            <a:pPr marL="85725" indent="-85725">
              <a:buFont typeface="Arial" panose="020B0604020202020204" pitchFamily="34" charset="0"/>
              <a:buChar char="•"/>
            </a:pPr>
            <a:r>
              <a:rPr lang="de-DE" sz="900" dirty="0"/>
              <a:t>5061 TCP</a:t>
            </a:r>
          </a:p>
          <a:p>
            <a:pPr marL="85725" indent="-85725">
              <a:buFont typeface="Arial" panose="020B0604020202020204" pitchFamily="34" charset="0"/>
              <a:buChar char="•"/>
            </a:pPr>
            <a:r>
              <a:rPr lang="de-DE" sz="900" dirty="0"/>
              <a:t>636 TCP</a:t>
            </a:r>
          </a:p>
          <a:p>
            <a:endParaRPr lang="de-DE" sz="900" dirty="0">
              <a:solidFill>
                <a:srgbClr val="FFFF00"/>
              </a:solidFill>
            </a:endParaRPr>
          </a:p>
          <a:p>
            <a:r>
              <a:rPr lang="de-DE" sz="900" b="1" u="sng" dirty="0">
                <a:solidFill>
                  <a:srgbClr val="FFC000"/>
                </a:solidFill>
              </a:rPr>
              <a:t>SBC &gt; SIP Provider:</a:t>
            </a:r>
          </a:p>
          <a:p>
            <a:pPr marL="85725" indent="-85725">
              <a:buFont typeface="Arial" panose="020B0604020202020204" pitchFamily="34" charset="0"/>
              <a:buChar char="•"/>
            </a:pPr>
            <a:r>
              <a:rPr lang="de-DE" sz="900" dirty="0"/>
              <a:t>5060/61 TCP </a:t>
            </a:r>
            <a:r>
              <a:rPr lang="de-DE" sz="900" dirty="0" err="1"/>
              <a:t>or</a:t>
            </a:r>
            <a:r>
              <a:rPr lang="de-DE" sz="900" dirty="0"/>
              <a:t> UDP (</a:t>
            </a:r>
            <a:r>
              <a:rPr lang="de-DE" sz="900" dirty="0" err="1"/>
              <a:t>depending</a:t>
            </a:r>
            <a:r>
              <a:rPr lang="de-DE" sz="900" dirty="0"/>
              <a:t> on </a:t>
            </a:r>
            <a:r>
              <a:rPr lang="de-DE" sz="900" dirty="0" err="1"/>
              <a:t>the</a:t>
            </a:r>
            <a:r>
              <a:rPr lang="de-DE" sz="900" dirty="0"/>
              <a:t> </a:t>
            </a:r>
            <a:r>
              <a:rPr lang="de-DE" sz="900" dirty="0" err="1"/>
              <a:t>provider</a:t>
            </a:r>
            <a:r>
              <a:rPr lang="de-DE" sz="900" dirty="0"/>
              <a:t>)</a:t>
            </a:r>
          </a:p>
          <a:p>
            <a:pPr marL="85725" indent="-85725">
              <a:buFont typeface="Arial" panose="020B0604020202020204" pitchFamily="34" charset="0"/>
              <a:buChar char="•"/>
            </a:pPr>
            <a:endParaRPr lang="de-DE" sz="900" dirty="0"/>
          </a:p>
          <a:p>
            <a:r>
              <a:rPr lang="de-DE" sz="900" b="1" u="sng" dirty="0">
                <a:solidFill>
                  <a:schemeClr val="accent2">
                    <a:lumMod val="60000"/>
                    <a:lumOff val="40000"/>
                  </a:schemeClr>
                </a:solidFill>
              </a:rPr>
              <a:t>Internet &gt; Reverse Proxy für ASEKO:</a:t>
            </a:r>
          </a:p>
          <a:p>
            <a:pPr marL="85725" indent="-85725">
              <a:buFont typeface="Arial" panose="020B0604020202020204" pitchFamily="34" charset="0"/>
              <a:buChar char="•"/>
            </a:pPr>
            <a:r>
              <a:rPr lang="de-DE" sz="900" dirty="0"/>
              <a:t>443 TCP</a:t>
            </a:r>
          </a:p>
          <a:p>
            <a:pPr marL="85725" indent="-85725">
              <a:buFont typeface="Arial" panose="020B0604020202020204" pitchFamily="34" charset="0"/>
              <a:buChar char="•"/>
            </a:pPr>
            <a:endParaRPr lang="de-DE" sz="900" dirty="0"/>
          </a:p>
          <a:p>
            <a:r>
              <a:rPr lang="de-DE" sz="900" b="1" u="sng" dirty="0">
                <a:solidFill>
                  <a:schemeClr val="accent4">
                    <a:lumMod val="75000"/>
                  </a:schemeClr>
                </a:solidFill>
              </a:rPr>
              <a:t>Reverse Proxy </a:t>
            </a:r>
            <a:r>
              <a:rPr lang="de-DE" sz="900" b="1" u="sng" dirty="0" err="1">
                <a:solidFill>
                  <a:schemeClr val="accent4">
                    <a:lumMod val="75000"/>
                  </a:schemeClr>
                </a:solidFill>
              </a:rPr>
              <a:t>for</a:t>
            </a:r>
            <a:r>
              <a:rPr lang="de-DE" sz="900" b="1" u="sng" dirty="0">
                <a:solidFill>
                  <a:schemeClr val="accent4">
                    <a:lumMod val="75000"/>
                  </a:schemeClr>
                </a:solidFill>
              </a:rPr>
              <a:t> Portal &gt; Portal DMZ:</a:t>
            </a:r>
          </a:p>
          <a:p>
            <a:pPr marL="85725" indent="-85725">
              <a:buFont typeface="Arial" panose="020B0604020202020204" pitchFamily="34" charset="0"/>
              <a:buChar char="•"/>
            </a:pPr>
            <a:r>
              <a:rPr lang="de-DE" sz="900" dirty="0"/>
              <a:t>443 TCP</a:t>
            </a:r>
          </a:p>
          <a:p>
            <a:endParaRPr lang="de-DE" sz="900" dirty="0"/>
          </a:p>
          <a:p>
            <a:r>
              <a:rPr lang="de-DE" sz="900" b="1" u="sng" dirty="0">
                <a:solidFill>
                  <a:srgbClr val="C00000"/>
                </a:solidFill>
              </a:rPr>
              <a:t>Portal DMZ &gt; UCC DMZ:</a:t>
            </a:r>
          </a:p>
          <a:p>
            <a:pPr marL="85725" indent="-85725">
              <a:buFont typeface="Arial" panose="020B0604020202020204" pitchFamily="34" charset="0"/>
              <a:buChar char="•"/>
            </a:pPr>
            <a:r>
              <a:rPr lang="de-DE" sz="900" dirty="0"/>
              <a:t>443 TCP</a:t>
            </a:r>
          </a:p>
          <a:p>
            <a:pPr marL="85725" indent="-85725">
              <a:buFont typeface="Arial" panose="020B0604020202020204" pitchFamily="34" charset="0"/>
              <a:buChar char="•"/>
            </a:pPr>
            <a:r>
              <a:rPr lang="de-DE" sz="900" dirty="0"/>
              <a:t>636 TCP</a:t>
            </a:r>
          </a:p>
          <a:p>
            <a:endParaRPr lang="de-DE" sz="900" dirty="0"/>
          </a:p>
        </p:txBody>
      </p:sp>
      <p:sp>
        <p:nvSpPr>
          <p:cNvPr id="77" name="Rechteck 76"/>
          <p:cNvSpPr/>
          <p:nvPr/>
        </p:nvSpPr>
        <p:spPr>
          <a:xfrm>
            <a:off x="4909798" y="4501408"/>
            <a:ext cx="816182" cy="2250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de-DE" sz="800" dirty="0"/>
              <a:t>TURN</a:t>
            </a:r>
          </a:p>
        </p:txBody>
      </p:sp>
      <p:sp>
        <p:nvSpPr>
          <p:cNvPr id="85" name="Abgerundetes Rechteck 84"/>
          <p:cNvSpPr/>
          <p:nvPr/>
        </p:nvSpPr>
        <p:spPr>
          <a:xfrm>
            <a:off x="4644376" y="5091140"/>
            <a:ext cx="2179661" cy="1037180"/>
          </a:xfrm>
          <a:prstGeom prst="roundRect">
            <a:avLst>
              <a:gd name="adj" fmla="val 8076"/>
            </a:avLst>
          </a:prstGeom>
          <a:noFill/>
        </p:spPr>
        <p:style>
          <a:lnRef idx="2">
            <a:schemeClr val="dk1"/>
          </a:lnRef>
          <a:fillRef idx="1">
            <a:schemeClr val="lt1"/>
          </a:fillRef>
          <a:effectRef idx="0">
            <a:schemeClr val="dk1"/>
          </a:effectRef>
          <a:fontRef idx="minor">
            <a:schemeClr val="dk1"/>
          </a:fontRef>
        </p:style>
        <p:txBody>
          <a:bodyPr rtlCol="0" anchor="t"/>
          <a:lstStyle/>
          <a:p>
            <a:pPr algn="ctr"/>
            <a:r>
              <a:rPr lang="de-DE" sz="1400" dirty="0" err="1"/>
              <a:t>Mgmnt</a:t>
            </a:r>
            <a:r>
              <a:rPr lang="de-DE" sz="1400" dirty="0"/>
              <a:t>. DMZ </a:t>
            </a:r>
            <a:r>
              <a:rPr lang="de-DE" sz="1100" dirty="0"/>
              <a:t> </a:t>
            </a:r>
            <a:r>
              <a:rPr lang="de-DE" sz="1100" dirty="0" err="1"/>
              <a:t>x.x.x.x</a:t>
            </a:r>
            <a:r>
              <a:rPr lang="de-DE" sz="1100" dirty="0"/>
              <a:t>/</a:t>
            </a:r>
            <a:r>
              <a:rPr lang="de-DE" sz="1100" dirty="0" err="1"/>
              <a:t>zz</a:t>
            </a:r>
            <a:endParaRPr lang="de-DE" sz="1100" dirty="0"/>
          </a:p>
        </p:txBody>
      </p:sp>
      <p:sp>
        <p:nvSpPr>
          <p:cNvPr id="98" name="Flussdiagramm: Magnetplattenspeicher 97"/>
          <p:cNvSpPr/>
          <p:nvPr/>
        </p:nvSpPr>
        <p:spPr>
          <a:xfrm>
            <a:off x="4725022" y="5839731"/>
            <a:ext cx="418375" cy="257893"/>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1100" dirty="0"/>
              <a:t>DB</a:t>
            </a:r>
          </a:p>
        </p:txBody>
      </p:sp>
      <p:sp>
        <p:nvSpPr>
          <p:cNvPr id="48" name="Rechteck 47"/>
          <p:cNvSpPr/>
          <p:nvPr/>
        </p:nvSpPr>
        <p:spPr>
          <a:xfrm>
            <a:off x="5846021" y="5479613"/>
            <a:ext cx="681980" cy="3328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1100" dirty="0"/>
              <a:t>User</a:t>
            </a:r>
          </a:p>
          <a:p>
            <a:pPr algn="ctr"/>
            <a:r>
              <a:rPr lang="de-DE" sz="1100" dirty="0"/>
              <a:t>Portal</a:t>
            </a:r>
          </a:p>
        </p:txBody>
      </p:sp>
      <p:sp>
        <p:nvSpPr>
          <p:cNvPr id="50" name="Rechteck 49"/>
          <p:cNvSpPr/>
          <p:nvPr/>
        </p:nvSpPr>
        <p:spPr>
          <a:xfrm>
            <a:off x="5012616" y="5479614"/>
            <a:ext cx="681980" cy="332889"/>
          </a:xfrm>
          <a:prstGeom prst="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1100" dirty="0"/>
              <a:t>Admin</a:t>
            </a:r>
          </a:p>
          <a:p>
            <a:pPr algn="ctr"/>
            <a:r>
              <a:rPr lang="de-DE" sz="1100" dirty="0"/>
              <a:t>Portal</a:t>
            </a:r>
          </a:p>
        </p:txBody>
      </p:sp>
      <p:sp>
        <p:nvSpPr>
          <p:cNvPr id="51" name="Rechteck 50"/>
          <p:cNvSpPr/>
          <p:nvPr/>
        </p:nvSpPr>
        <p:spPr>
          <a:xfrm>
            <a:off x="2159510" y="5176806"/>
            <a:ext cx="889604" cy="751318"/>
          </a:xfrm>
          <a:prstGeom prst="rect">
            <a:avLst/>
          </a:prstGeom>
          <a:gradFill flip="none" rotWithShape="1">
            <a:gsLst>
              <a:gs pos="50000">
                <a:schemeClr val="accent2"/>
              </a:gs>
              <a:gs pos="50000">
                <a:schemeClr val="accent5"/>
              </a:gs>
            </a:gsLst>
            <a:lin ang="14700000" scaled="0"/>
            <a:tileRect/>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1100" dirty="0" err="1"/>
              <a:t>Mngmnt</a:t>
            </a:r>
            <a:r>
              <a:rPr lang="de-DE" sz="1100" dirty="0"/>
              <a:t> </a:t>
            </a:r>
          </a:p>
          <a:p>
            <a:pPr algn="ctr"/>
            <a:r>
              <a:rPr lang="de-DE" sz="1100" dirty="0"/>
              <a:t>LDAP Server</a:t>
            </a:r>
          </a:p>
        </p:txBody>
      </p:sp>
      <p:cxnSp>
        <p:nvCxnSpPr>
          <p:cNvPr id="99" name="Gerade Verbindung mit Pfeil 98"/>
          <p:cNvCxnSpPr/>
          <p:nvPr/>
        </p:nvCxnSpPr>
        <p:spPr>
          <a:xfrm flipH="1">
            <a:off x="3271577" y="5273964"/>
            <a:ext cx="1603196" cy="3698"/>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Rechteck 56"/>
          <p:cNvSpPr/>
          <p:nvPr/>
        </p:nvSpPr>
        <p:spPr>
          <a:xfrm>
            <a:off x="5895652" y="3737011"/>
            <a:ext cx="903696" cy="3600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sz="800" dirty="0"/>
              <a:t>Reverse Proxy für Portal</a:t>
            </a:r>
          </a:p>
        </p:txBody>
      </p:sp>
      <p:sp>
        <p:nvSpPr>
          <p:cNvPr id="10" name="Freihandform 9"/>
          <p:cNvSpPr/>
          <p:nvPr/>
        </p:nvSpPr>
        <p:spPr>
          <a:xfrm>
            <a:off x="4439756" y="2807396"/>
            <a:ext cx="1829449" cy="1031875"/>
          </a:xfrm>
          <a:custGeom>
            <a:avLst/>
            <a:gdLst>
              <a:gd name="connsiteX0" fmla="*/ 151611 w 1834361"/>
              <a:gd name="connsiteY0" fmla="*/ 0 h 927100"/>
              <a:gd name="connsiteX1" fmla="*/ 18261 w 1834361"/>
              <a:gd name="connsiteY1" fmla="*/ 482600 h 927100"/>
              <a:gd name="connsiteX2" fmla="*/ 37311 w 1834361"/>
              <a:gd name="connsiteY2" fmla="*/ 876300 h 927100"/>
              <a:gd name="connsiteX3" fmla="*/ 348461 w 1834361"/>
              <a:gd name="connsiteY3" fmla="*/ 831850 h 927100"/>
              <a:gd name="connsiteX4" fmla="*/ 494511 w 1834361"/>
              <a:gd name="connsiteY4" fmla="*/ 755650 h 927100"/>
              <a:gd name="connsiteX5" fmla="*/ 1586711 w 1834361"/>
              <a:gd name="connsiteY5" fmla="*/ 793750 h 927100"/>
              <a:gd name="connsiteX6" fmla="*/ 1834361 w 1834361"/>
              <a:gd name="connsiteY6" fmla="*/ 927100 h 927100"/>
              <a:gd name="connsiteX0" fmla="*/ 98529 w 1831285"/>
              <a:gd name="connsiteY0" fmla="*/ 0 h 1031875"/>
              <a:gd name="connsiteX1" fmla="*/ 15185 w 1831285"/>
              <a:gd name="connsiteY1" fmla="*/ 587375 h 1031875"/>
              <a:gd name="connsiteX2" fmla="*/ 34235 w 1831285"/>
              <a:gd name="connsiteY2" fmla="*/ 981075 h 1031875"/>
              <a:gd name="connsiteX3" fmla="*/ 345385 w 1831285"/>
              <a:gd name="connsiteY3" fmla="*/ 936625 h 1031875"/>
              <a:gd name="connsiteX4" fmla="*/ 491435 w 1831285"/>
              <a:gd name="connsiteY4" fmla="*/ 860425 h 1031875"/>
              <a:gd name="connsiteX5" fmla="*/ 1583635 w 1831285"/>
              <a:gd name="connsiteY5" fmla="*/ 898525 h 1031875"/>
              <a:gd name="connsiteX6" fmla="*/ 1831285 w 1831285"/>
              <a:gd name="connsiteY6" fmla="*/ 1031875 h 1031875"/>
              <a:gd name="connsiteX0" fmla="*/ 98529 w 1831285"/>
              <a:gd name="connsiteY0" fmla="*/ 0 h 1031875"/>
              <a:gd name="connsiteX1" fmla="*/ 15185 w 1831285"/>
              <a:gd name="connsiteY1" fmla="*/ 587375 h 1031875"/>
              <a:gd name="connsiteX2" fmla="*/ 34235 w 1831285"/>
              <a:gd name="connsiteY2" fmla="*/ 981075 h 1031875"/>
              <a:gd name="connsiteX3" fmla="*/ 345385 w 1831285"/>
              <a:gd name="connsiteY3" fmla="*/ 936625 h 1031875"/>
              <a:gd name="connsiteX4" fmla="*/ 491435 w 1831285"/>
              <a:gd name="connsiteY4" fmla="*/ 860425 h 1031875"/>
              <a:gd name="connsiteX5" fmla="*/ 1583635 w 1831285"/>
              <a:gd name="connsiteY5" fmla="*/ 898525 h 1031875"/>
              <a:gd name="connsiteX6" fmla="*/ 1831285 w 1831285"/>
              <a:gd name="connsiteY6" fmla="*/ 1031875 h 1031875"/>
              <a:gd name="connsiteX0" fmla="*/ 96693 w 1829449"/>
              <a:gd name="connsiteY0" fmla="*/ 0 h 1031875"/>
              <a:gd name="connsiteX1" fmla="*/ 13349 w 1829449"/>
              <a:gd name="connsiteY1" fmla="*/ 587375 h 1031875"/>
              <a:gd name="connsiteX2" fmla="*/ 32399 w 1829449"/>
              <a:gd name="connsiteY2" fmla="*/ 981075 h 1031875"/>
              <a:gd name="connsiteX3" fmla="*/ 314974 w 1829449"/>
              <a:gd name="connsiteY3" fmla="*/ 941388 h 1031875"/>
              <a:gd name="connsiteX4" fmla="*/ 489599 w 1829449"/>
              <a:gd name="connsiteY4" fmla="*/ 860425 h 1031875"/>
              <a:gd name="connsiteX5" fmla="*/ 1581799 w 1829449"/>
              <a:gd name="connsiteY5" fmla="*/ 898525 h 1031875"/>
              <a:gd name="connsiteX6" fmla="*/ 1829449 w 1829449"/>
              <a:gd name="connsiteY6" fmla="*/ 1031875 h 1031875"/>
              <a:gd name="connsiteX0" fmla="*/ 96693 w 1829449"/>
              <a:gd name="connsiteY0" fmla="*/ 0 h 1031875"/>
              <a:gd name="connsiteX1" fmla="*/ 13349 w 1829449"/>
              <a:gd name="connsiteY1" fmla="*/ 587375 h 1031875"/>
              <a:gd name="connsiteX2" fmla="*/ 32399 w 1829449"/>
              <a:gd name="connsiteY2" fmla="*/ 981075 h 1031875"/>
              <a:gd name="connsiteX3" fmla="*/ 314974 w 1829449"/>
              <a:gd name="connsiteY3" fmla="*/ 941388 h 1031875"/>
              <a:gd name="connsiteX4" fmla="*/ 684861 w 1829449"/>
              <a:gd name="connsiteY4" fmla="*/ 853281 h 1031875"/>
              <a:gd name="connsiteX5" fmla="*/ 1581799 w 1829449"/>
              <a:gd name="connsiteY5" fmla="*/ 898525 h 1031875"/>
              <a:gd name="connsiteX6" fmla="*/ 1829449 w 1829449"/>
              <a:gd name="connsiteY6" fmla="*/ 1031875 h 1031875"/>
              <a:gd name="connsiteX0" fmla="*/ 96693 w 1829449"/>
              <a:gd name="connsiteY0" fmla="*/ 0 h 1031875"/>
              <a:gd name="connsiteX1" fmla="*/ 13349 w 1829449"/>
              <a:gd name="connsiteY1" fmla="*/ 587375 h 1031875"/>
              <a:gd name="connsiteX2" fmla="*/ 32399 w 1829449"/>
              <a:gd name="connsiteY2" fmla="*/ 981075 h 1031875"/>
              <a:gd name="connsiteX3" fmla="*/ 314974 w 1829449"/>
              <a:gd name="connsiteY3" fmla="*/ 941388 h 1031875"/>
              <a:gd name="connsiteX4" fmla="*/ 684861 w 1829449"/>
              <a:gd name="connsiteY4" fmla="*/ 853281 h 1031875"/>
              <a:gd name="connsiteX5" fmla="*/ 1581799 w 1829449"/>
              <a:gd name="connsiteY5" fmla="*/ 898525 h 1031875"/>
              <a:gd name="connsiteX6" fmla="*/ 1829449 w 1829449"/>
              <a:gd name="connsiteY6" fmla="*/ 1031875 h 1031875"/>
              <a:gd name="connsiteX0" fmla="*/ 96693 w 1829449"/>
              <a:gd name="connsiteY0" fmla="*/ 0 h 1031875"/>
              <a:gd name="connsiteX1" fmla="*/ 13349 w 1829449"/>
              <a:gd name="connsiteY1" fmla="*/ 587375 h 1031875"/>
              <a:gd name="connsiteX2" fmla="*/ 32399 w 1829449"/>
              <a:gd name="connsiteY2" fmla="*/ 981075 h 1031875"/>
              <a:gd name="connsiteX3" fmla="*/ 314974 w 1829449"/>
              <a:gd name="connsiteY3" fmla="*/ 941388 h 1031875"/>
              <a:gd name="connsiteX4" fmla="*/ 732486 w 1829449"/>
              <a:gd name="connsiteY4" fmla="*/ 841374 h 1031875"/>
              <a:gd name="connsiteX5" fmla="*/ 1581799 w 1829449"/>
              <a:gd name="connsiteY5" fmla="*/ 898525 h 1031875"/>
              <a:gd name="connsiteX6" fmla="*/ 1829449 w 1829449"/>
              <a:gd name="connsiteY6" fmla="*/ 1031875 h 1031875"/>
              <a:gd name="connsiteX0" fmla="*/ 96693 w 1829449"/>
              <a:gd name="connsiteY0" fmla="*/ 0 h 1031875"/>
              <a:gd name="connsiteX1" fmla="*/ 13349 w 1829449"/>
              <a:gd name="connsiteY1" fmla="*/ 587375 h 1031875"/>
              <a:gd name="connsiteX2" fmla="*/ 32399 w 1829449"/>
              <a:gd name="connsiteY2" fmla="*/ 981075 h 1031875"/>
              <a:gd name="connsiteX3" fmla="*/ 314974 w 1829449"/>
              <a:gd name="connsiteY3" fmla="*/ 941388 h 1031875"/>
              <a:gd name="connsiteX4" fmla="*/ 732486 w 1829449"/>
              <a:gd name="connsiteY4" fmla="*/ 841374 h 1031875"/>
              <a:gd name="connsiteX5" fmla="*/ 1553224 w 1829449"/>
              <a:gd name="connsiteY5" fmla="*/ 855663 h 1031875"/>
              <a:gd name="connsiteX6" fmla="*/ 1829449 w 1829449"/>
              <a:gd name="connsiteY6" fmla="*/ 1031875 h 1031875"/>
              <a:gd name="connsiteX0" fmla="*/ 96693 w 1829449"/>
              <a:gd name="connsiteY0" fmla="*/ 0 h 1031875"/>
              <a:gd name="connsiteX1" fmla="*/ 13349 w 1829449"/>
              <a:gd name="connsiteY1" fmla="*/ 587375 h 1031875"/>
              <a:gd name="connsiteX2" fmla="*/ 32399 w 1829449"/>
              <a:gd name="connsiteY2" fmla="*/ 981075 h 1031875"/>
              <a:gd name="connsiteX3" fmla="*/ 314974 w 1829449"/>
              <a:gd name="connsiteY3" fmla="*/ 941388 h 1031875"/>
              <a:gd name="connsiteX4" fmla="*/ 732486 w 1829449"/>
              <a:gd name="connsiteY4" fmla="*/ 841374 h 1031875"/>
              <a:gd name="connsiteX5" fmla="*/ 1460355 w 1829449"/>
              <a:gd name="connsiteY5" fmla="*/ 850900 h 1031875"/>
              <a:gd name="connsiteX6" fmla="*/ 1829449 w 1829449"/>
              <a:gd name="connsiteY6" fmla="*/ 1031875 h 1031875"/>
              <a:gd name="connsiteX0" fmla="*/ 96693 w 1829449"/>
              <a:gd name="connsiteY0" fmla="*/ 0 h 1031875"/>
              <a:gd name="connsiteX1" fmla="*/ 13349 w 1829449"/>
              <a:gd name="connsiteY1" fmla="*/ 587375 h 1031875"/>
              <a:gd name="connsiteX2" fmla="*/ 32399 w 1829449"/>
              <a:gd name="connsiteY2" fmla="*/ 981075 h 1031875"/>
              <a:gd name="connsiteX3" fmla="*/ 314974 w 1829449"/>
              <a:gd name="connsiteY3" fmla="*/ 941388 h 1031875"/>
              <a:gd name="connsiteX4" fmla="*/ 677717 w 1829449"/>
              <a:gd name="connsiteY4" fmla="*/ 838993 h 1031875"/>
              <a:gd name="connsiteX5" fmla="*/ 1460355 w 1829449"/>
              <a:gd name="connsiteY5" fmla="*/ 850900 h 1031875"/>
              <a:gd name="connsiteX6" fmla="*/ 1829449 w 1829449"/>
              <a:gd name="connsiteY6" fmla="*/ 1031875 h 1031875"/>
              <a:gd name="connsiteX0" fmla="*/ 96693 w 1829449"/>
              <a:gd name="connsiteY0" fmla="*/ 0 h 1031875"/>
              <a:gd name="connsiteX1" fmla="*/ 13349 w 1829449"/>
              <a:gd name="connsiteY1" fmla="*/ 587375 h 1031875"/>
              <a:gd name="connsiteX2" fmla="*/ 32399 w 1829449"/>
              <a:gd name="connsiteY2" fmla="*/ 981075 h 1031875"/>
              <a:gd name="connsiteX3" fmla="*/ 314974 w 1829449"/>
              <a:gd name="connsiteY3" fmla="*/ 941388 h 1031875"/>
              <a:gd name="connsiteX4" fmla="*/ 677717 w 1829449"/>
              <a:gd name="connsiteY4" fmla="*/ 838993 h 1031875"/>
              <a:gd name="connsiteX5" fmla="*/ 1460355 w 1829449"/>
              <a:gd name="connsiteY5" fmla="*/ 850900 h 1031875"/>
              <a:gd name="connsiteX6" fmla="*/ 1829449 w 1829449"/>
              <a:gd name="connsiteY6" fmla="*/ 1031875 h 103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9449" h="1031875">
                <a:moveTo>
                  <a:pt x="96693" y="0"/>
                </a:moveTo>
                <a:cubicBezTo>
                  <a:pt x="65737" y="189707"/>
                  <a:pt x="24065" y="423863"/>
                  <a:pt x="13349" y="587375"/>
                </a:cubicBezTo>
                <a:cubicBezTo>
                  <a:pt x="2633" y="750888"/>
                  <a:pt x="-17872" y="922073"/>
                  <a:pt x="32399" y="981075"/>
                </a:cubicBezTo>
                <a:cubicBezTo>
                  <a:pt x="82670" y="1040077"/>
                  <a:pt x="207421" y="976975"/>
                  <a:pt x="314974" y="941388"/>
                </a:cubicBezTo>
                <a:cubicBezTo>
                  <a:pt x="422527" y="905801"/>
                  <a:pt x="486820" y="854074"/>
                  <a:pt x="677717" y="838993"/>
                </a:cubicBezTo>
                <a:cubicBezTo>
                  <a:pt x="868614" y="823912"/>
                  <a:pt x="1268400" y="818753"/>
                  <a:pt x="1460355" y="850900"/>
                </a:cubicBezTo>
                <a:cubicBezTo>
                  <a:pt x="1652310" y="883047"/>
                  <a:pt x="1817278" y="979487"/>
                  <a:pt x="1829449" y="1031875"/>
                </a:cubicBezTo>
              </a:path>
            </a:pathLst>
          </a:custGeom>
          <a:noFill/>
          <a:ln w="28575">
            <a:solidFill>
              <a:schemeClr val="accent2">
                <a:lumMod val="60000"/>
                <a:lumOff val="4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p:cNvSpPr/>
          <p:nvPr/>
        </p:nvSpPr>
        <p:spPr>
          <a:xfrm>
            <a:off x="5951021" y="4726492"/>
            <a:ext cx="716859" cy="401722"/>
          </a:xfrm>
          <a:prstGeom prst="rect">
            <a:avLst/>
          </a:prstGeom>
          <a:pattFill prst="horzBrick">
            <a:fgClr>
              <a:srgbClr val="C00000"/>
            </a:fgClr>
            <a:bgClr>
              <a:schemeClr val="accent2">
                <a:lumMod val="60000"/>
                <a:lumOff val="40000"/>
              </a:schemeClr>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3" name="Freihandform 62"/>
          <p:cNvSpPr/>
          <p:nvPr/>
        </p:nvSpPr>
        <p:spPr>
          <a:xfrm flipH="1">
            <a:off x="6130525" y="4062812"/>
            <a:ext cx="384995" cy="1106840"/>
          </a:xfrm>
          <a:custGeom>
            <a:avLst/>
            <a:gdLst>
              <a:gd name="connsiteX0" fmla="*/ 58658 w 58658"/>
              <a:gd name="connsiteY0" fmla="*/ 0 h 975360"/>
              <a:gd name="connsiteX1" fmla="*/ 58658 w 58658"/>
              <a:gd name="connsiteY1" fmla="*/ 975360 h 975360"/>
              <a:gd name="connsiteX0" fmla="*/ 20253 w 120042"/>
              <a:gd name="connsiteY0" fmla="*/ 0 h 1039785"/>
              <a:gd name="connsiteX1" fmla="*/ 120042 w 120042"/>
              <a:gd name="connsiteY1" fmla="*/ 1039785 h 1039785"/>
            </a:gdLst>
            <a:ahLst/>
            <a:cxnLst>
              <a:cxn ang="0">
                <a:pos x="connsiteX0" y="connsiteY0"/>
              </a:cxn>
              <a:cxn ang="0">
                <a:pos x="connsiteX1" y="connsiteY1"/>
              </a:cxn>
            </a:cxnLst>
            <a:rect l="l" t="t" r="r" b="b"/>
            <a:pathLst>
              <a:path w="120042" h="1039785">
                <a:moveTo>
                  <a:pt x="20253" y="0"/>
                </a:moveTo>
                <a:cubicBezTo>
                  <a:pt x="-30547" y="421640"/>
                  <a:pt x="18442" y="907705"/>
                  <a:pt x="120042" y="1039785"/>
                </a:cubicBezTo>
              </a:path>
            </a:pathLst>
          </a:cu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41" name="Gruppieren 40">
            <a:extLst>
              <a:ext uri="{FF2B5EF4-FFF2-40B4-BE49-F238E27FC236}">
                <a16:creationId xmlns:a16="http://schemas.microsoft.com/office/drawing/2014/main" id="{6737B2A4-2769-40DC-B72C-EED9B98CD4F3}"/>
              </a:ext>
            </a:extLst>
          </p:cNvPr>
          <p:cNvGrpSpPr/>
          <p:nvPr/>
        </p:nvGrpSpPr>
        <p:grpSpPr>
          <a:xfrm>
            <a:off x="2347734" y="2128994"/>
            <a:ext cx="563810" cy="412954"/>
            <a:chOff x="7969084" y="4772847"/>
            <a:chExt cx="802441" cy="592760"/>
          </a:xfrm>
        </p:grpSpPr>
        <p:pic>
          <p:nvPicPr>
            <p:cNvPr id="42" name="Picture 3">
              <a:extLst>
                <a:ext uri="{FF2B5EF4-FFF2-40B4-BE49-F238E27FC236}">
                  <a16:creationId xmlns:a16="http://schemas.microsoft.com/office/drawing/2014/main" id="{FBE6F312-4CE9-4F2C-96AD-6A628CBB60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6401" y="4779818"/>
              <a:ext cx="745124" cy="5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feld 33">
              <a:extLst>
                <a:ext uri="{FF2B5EF4-FFF2-40B4-BE49-F238E27FC236}">
                  <a16:creationId xmlns:a16="http://schemas.microsoft.com/office/drawing/2014/main" id="{F483FC5A-A26E-4C49-BA83-E38FDC43BE25}"/>
                </a:ext>
              </a:extLst>
            </p:cNvPr>
            <p:cNvSpPr txBox="1"/>
            <p:nvPr/>
          </p:nvSpPr>
          <p:spPr>
            <a:xfrm>
              <a:off x="7969084" y="4772847"/>
              <a:ext cx="802441" cy="44178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700" dirty="0">
                  <a:solidFill>
                    <a:schemeClr val="bg1"/>
                  </a:solidFill>
                </a:rPr>
                <a:t>Apps</a:t>
              </a:r>
            </a:p>
            <a:p>
              <a:pPr algn="ctr"/>
              <a:r>
                <a:rPr lang="de-DE" sz="700" dirty="0" err="1">
                  <a:solidFill>
                    <a:schemeClr val="bg1"/>
                  </a:solidFill>
                </a:rPr>
                <a:t>WebRTC</a:t>
              </a:r>
              <a:endParaRPr lang="de-DE" sz="700" dirty="0">
                <a:solidFill>
                  <a:schemeClr val="bg1"/>
                </a:solidFill>
              </a:endParaRPr>
            </a:p>
          </p:txBody>
        </p:sp>
      </p:grpSp>
      <p:grpSp>
        <p:nvGrpSpPr>
          <p:cNvPr id="44" name="Gruppieren 43">
            <a:extLst>
              <a:ext uri="{FF2B5EF4-FFF2-40B4-BE49-F238E27FC236}">
                <a16:creationId xmlns:a16="http://schemas.microsoft.com/office/drawing/2014/main" id="{6737B2A4-2769-40DC-B72C-EED9B98CD4F3}"/>
              </a:ext>
            </a:extLst>
          </p:cNvPr>
          <p:cNvGrpSpPr/>
          <p:nvPr/>
        </p:nvGrpSpPr>
        <p:grpSpPr>
          <a:xfrm>
            <a:off x="2839427" y="2185632"/>
            <a:ext cx="563810" cy="412954"/>
            <a:chOff x="7969084" y="4772847"/>
            <a:chExt cx="802441" cy="592760"/>
          </a:xfrm>
        </p:grpSpPr>
        <p:pic>
          <p:nvPicPr>
            <p:cNvPr id="45" name="Picture 3">
              <a:extLst>
                <a:ext uri="{FF2B5EF4-FFF2-40B4-BE49-F238E27FC236}">
                  <a16:creationId xmlns:a16="http://schemas.microsoft.com/office/drawing/2014/main" id="{FBE6F312-4CE9-4F2C-96AD-6A628CBB60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6401" y="4779818"/>
              <a:ext cx="745124" cy="5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extfeld 33">
              <a:extLst>
                <a:ext uri="{FF2B5EF4-FFF2-40B4-BE49-F238E27FC236}">
                  <a16:creationId xmlns:a16="http://schemas.microsoft.com/office/drawing/2014/main" id="{F483FC5A-A26E-4C49-BA83-E38FDC43BE25}"/>
                </a:ext>
              </a:extLst>
            </p:cNvPr>
            <p:cNvSpPr txBox="1"/>
            <p:nvPr/>
          </p:nvSpPr>
          <p:spPr>
            <a:xfrm>
              <a:off x="7969084" y="4772847"/>
              <a:ext cx="802441" cy="44178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700" dirty="0">
                  <a:solidFill>
                    <a:schemeClr val="bg1"/>
                  </a:solidFill>
                </a:rPr>
                <a:t>Apps</a:t>
              </a:r>
            </a:p>
            <a:p>
              <a:pPr algn="ctr"/>
              <a:r>
                <a:rPr lang="de-DE" sz="700" dirty="0" err="1">
                  <a:solidFill>
                    <a:schemeClr val="bg1"/>
                  </a:solidFill>
                </a:rPr>
                <a:t>WebRTC</a:t>
              </a:r>
              <a:endParaRPr lang="de-DE" sz="700" dirty="0">
                <a:solidFill>
                  <a:schemeClr val="bg1"/>
                </a:solidFill>
              </a:endParaRPr>
            </a:p>
          </p:txBody>
        </p:sp>
      </p:grpSp>
      <p:pic>
        <p:nvPicPr>
          <p:cNvPr id="47" name="Picture 10">
            <a:extLst>
              <a:ext uri="{FF2B5EF4-FFF2-40B4-BE49-F238E27FC236}">
                <a16:creationId xmlns:a16="http://schemas.microsoft.com/office/drawing/2014/main" id="{F02D0407-2333-44D6-8DBC-19950BBEEA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2185" y="1834046"/>
            <a:ext cx="306698" cy="27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descr="C:\Users\mdr\Desktop\Smartphone_Display_an.jpg">
            <a:extLst>
              <a:ext uri="{FF2B5EF4-FFF2-40B4-BE49-F238E27FC236}">
                <a16:creationId xmlns:a16="http://schemas.microsoft.com/office/drawing/2014/main" id="{0E2A3559-230E-4DF7-8FDC-F6550B7017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8749" y="1855574"/>
            <a:ext cx="153827" cy="24576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a:extLst>
              <a:ext uri="{FF2B5EF4-FFF2-40B4-BE49-F238E27FC236}">
                <a16:creationId xmlns:a16="http://schemas.microsoft.com/office/drawing/2014/main" id="{9C4467E7-8894-41CD-8A5B-2C80999F59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0053" y="1486247"/>
            <a:ext cx="306698" cy="27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2" descr="C:\Users\mdr\Desktop\Smartphone_Display_an.jpg">
            <a:extLst>
              <a:ext uri="{FF2B5EF4-FFF2-40B4-BE49-F238E27FC236}">
                <a16:creationId xmlns:a16="http://schemas.microsoft.com/office/drawing/2014/main" id="{E57C4333-9397-4D99-83D6-25DFE22E37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2957" y="1525892"/>
            <a:ext cx="153827" cy="24576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0">
            <a:extLst>
              <a:ext uri="{FF2B5EF4-FFF2-40B4-BE49-F238E27FC236}">
                <a16:creationId xmlns:a16="http://schemas.microsoft.com/office/drawing/2014/main" id="{82C61B88-F5BB-4A8A-A6E7-0BB6B95848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6397" y="1553485"/>
            <a:ext cx="306698" cy="27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3">
            <a:extLst>
              <a:ext uri="{FF2B5EF4-FFF2-40B4-BE49-F238E27FC236}">
                <a16:creationId xmlns:a16="http://schemas.microsoft.com/office/drawing/2014/main" id="{1C6DB3D3-3E6D-4677-8E94-3D76ADABBF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4814" y="1825618"/>
            <a:ext cx="229899" cy="22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3">
            <a:extLst>
              <a:ext uri="{FF2B5EF4-FFF2-40B4-BE49-F238E27FC236}">
                <a16:creationId xmlns:a16="http://schemas.microsoft.com/office/drawing/2014/main" id="{0A28BB31-65BD-45E2-A7D4-5841A795F9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8615" y="1636051"/>
            <a:ext cx="229899" cy="22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11">
            <a:extLst>
              <a:ext uri="{FF2B5EF4-FFF2-40B4-BE49-F238E27FC236}">
                <a16:creationId xmlns:a16="http://schemas.microsoft.com/office/drawing/2014/main" id="{6BB958BE-B43B-4F37-9107-750D1025554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0189" y="1556106"/>
            <a:ext cx="736501" cy="18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Abgerundetes Rechteck 59"/>
          <p:cNvSpPr/>
          <p:nvPr/>
        </p:nvSpPr>
        <p:spPr>
          <a:xfrm>
            <a:off x="953677" y="1183917"/>
            <a:ext cx="2584614" cy="1441979"/>
          </a:xfrm>
          <a:prstGeom prst="roundRect">
            <a:avLst>
              <a:gd name="adj" fmla="val 2927"/>
            </a:avLst>
          </a:prstGeom>
          <a:noFill/>
        </p:spPr>
        <p:style>
          <a:lnRef idx="2">
            <a:schemeClr val="dk1"/>
          </a:lnRef>
          <a:fillRef idx="1">
            <a:schemeClr val="lt1"/>
          </a:fillRef>
          <a:effectRef idx="0">
            <a:schemeClr val="dk1"/>
          </a:effectRef>
          <a:fontRef idx="minor">
            <a:schemeClr val="dk1"/>
          </a:fontRef>
        </p:style>
        <p:txBody>
          <a:bodyPr rtlCol="0" anchor="t"/>
          <a:lstStyle/>
          <a:p>
            <a:pPr algn="ctr"/>
            <a:r>
              <a:rPr lang="de-DE" sz="1400" dirty="0" err="1"/>
              <a:t>cutomer</a:t>
            </a:r>
            <a:r>
              <a:rPr lang="de-DE" sz="1400" dirty="0"/>
              <a:t> 1</a:t>
            </a:r>
            <a:endParaRPr lang="de-DE" sz="1050" dirty="0"/>
          </a:p>
        </p:txBody>
      </p:sp>
      <p:sp>
        <p:nvSpPr>
          <p:cNvPr id="61" name="Rechteck 60"/>
          <p:cNvSpPr/>
          <p:nvPr/>
        </p:nvSpPr>
        <p:spPr>
          <a:xfrm>
            <a:off x="1013536" y="1926873"/>
            <a:ext cx="1334198" cy="634654"/>
          </a:xfrm>
          <a:prstGeom prst="rect">
            <a:avLst/>
          </a:prstGeom>
          <a:solidFill>
            <a:schemeClr val="tx1">
              <a:lumMod val="75000"/>
              <a:lumOff val="25000"/>
            </a:schemeClr>
          </a:solidFill>
          <a:ln/>
        </p:spPr>
        <p:style>
          <a:lnRef idx="3">
            <a:schemeClr val="lt1"/>
          </a:lnRef>
          <a:fillRef idx="1">
            <a:schemeClr val="dk1"/>
          </a:fillRef>
          <a:effectRef idx="1">
            <a:schemeClr val="dk1"/>
          </a:effectRef>
          <a:fontRef idx="minor">
            <a:schemeClr val="lt1"/>
          </a:fontRef>
        </p:style>
        <p:txBody>
          <a:bodyPr rtlCol="0" anchor="t"/>
          <a:lstStyle/>
          <a:p>
            <a:pPr algn="ctr"/>
            <a:r>
              <a:rPr lang="de-DE" sz="900" dirty="0"/>
              <a:t>Exchange</a:t>
            </a:r>
            <a:endParaRPr lang="de-DE" sz="1000" dirty="0"/>
          </a:p>
          <a:p>
            <a:pPr marL="92075" indent="-92075">
              <a:buFont typeface="Arial" panose="020B0604020202020204" pitchFamily="34" charset="0"/>
              <a:buChar char="•"/>
            </a:pPr>
            <a:r>
              <a:rPr lang="de-DE" sz="800" dirty="0"/>
              <a:t>Mailserver </a:t>
            </a:r>
            <a:r>
              <a:rPr lang="de-DE" sz="800" dirty="0" err="1"/>
              <a:t>for</a:t>
            </a:r>
            <a:r>
              <a:rPr lang="de-DE" sz="800" dirty="0"/>
              <a:t> Fax</a:t>
            </a:r>
          </a:p>
          <a:p>
            <a:pPr marL="92075" indent="-92075">
              <a:buFont typeface="Arial" panose="020B0604020202020204" pitchFamily="34" charset="0"/>
              <a:buChar char="•"/>
            </a:pPr>
            <a:r>
              <a:rPr lang="de-DE" sz="800" dirty="0" err="1"/>
              <a:t>Addressbook</a:t>
            </a:r>
            <a:r>
              <a:rPr lang="de-DE" sz="800" dirty="0"/>
              <a:t> (LDAP)</a:t>
            </a:r>
          </a:p>
          <a:p>
            <a:pPr marL="92075" indent="-92075">
              <a:buFont typeface="Arial" panose="020B0604020202020204" pitchFamily="34" charset="0"/>
              <a:buChar char="•"/>
            </a:pPr>
            <a:r>
              <a:rPr lang="de-DE" sz="800" dirty="0"/>
              <a:t>Presence </a:t>
            </a:r>
            <a:r>
              <a:rPr lang="de-DE" sz="800" dirty="0" err="1"/>
              <a:t>status</a:t>
            </a:r>
            <a:endParaRPr lang="de-DE" sz="800" dirty="0"/>
          </a:p>
        </p:txBody>
      </p:sp>
      <p:grpSp>
        <p:nvGrpSpPr>
          <p:cNvPr id="64" name="Gruppieren 63">
            <a:extLst>
              <a:ext uri="{FF2B5EF4-FFF2-40B4-BE49-F238E27FC236}">
                <a16:creationId xmlns:a16="http://schemas.microsoft.com/office/drawing/2014/main" id="{6737B2A4-2769-40DC-B72C-EED9B98CD4F3}"/>
              </a:ext>
            </a:extLst>
          </p:cNvPr>
          <p:cNvGrpSpPr/>
          <p:nvPr/>
        </p:nvGrpSpPr>
        <p:grpSpPr>
          <a:xfrm>
            <a:off x="5343897" y="2125125"/>
            <a:ext cx="563810" cy="412954"/>
            <a:chOff x="7969084" y="4772847"/>
            <a:chExt cx="802441" cy="592760"/>
          </a:xfrm>
        </p:grpSpPr>
        <p:pic>
          <p:nvPicPr>
            <p:cNvPr id="65" name="Picture 3">
              <a:extLst>
                <a:ext uri="{FF2B5EF4-FFF2-40B4-BE49-F238E27FC236}">
                  <a16:creationId xmlns:a16="http://schemas.microsoft.com/office/drawing/2014/main" id="{FBE6F312-4CE9-4F2C-96AD-6A628CBB60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6401" y="4779818"/>
              <a:ext cx="745124" cy="5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 name="Textfeld 33">
              <a:extLst>
                <a:ext uri="{FF2B5EF4-FFF2-40B4-BE49-F238E27FC236}">
                  <a16:creationId xmlns:a16="http://schemas.microsoft.com/office/drawing/2014/main" id="{F483FC5A-A26E-4C49-BA83-E38FDC43BE25}"/>
                </a:ext>
              </a:extLst>
            </p:cNvPr>
            <p:cNvSpPr txBox="1"/>
            <p:nvPr/>
          </p:nvSpPr>
          <p:spPr>
            <a:xfrm>
              <a:off x="7969084" y="4772847"/>
              <a:ext cx="802441" cy="44178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700" dirty="0">
                  <a:solidFill>
                    <a:schemeClr val="bg1"/>
                  </a:solidFill>
                </a:rPr>
                <a:t>Apps</a:t>
              </a:r>
            </a:p>
            <a:p>
              <a:pPr algn="ctr"/>
              <a:r>
                <a:rPr lang="de-DE" sz="700" dirty="0" err="1">
                  <a:solidFill>
                    <a:schemeClr val="bg1"/>
                  </a:solidFill>
                </a:rPr>
                <a:t>WebRTC</a:t>
              </a:r>
              <a:endParaRPr lang="de-DE" sz="700" dirty="0">
                <a:solidFill>
                  <a:schemeClr val="bg1"/>
                </a:solidFill>
              </a:endParaRPr>
            </a:p>
          </p:txBody>
        </p:sp>
      </p:grpSp>
      <p:grpSp>
        <p:nvGrpSpPr>
          <p:cNvPr id="67" name="Gruppieren 66">
            <a:extLst>
              <a:ext uri="{FF2B5EF4-FFF2-40B4-BE49-F238E27FC236}">
                <a16:creationId xmlns:a16="http://schemas.microsoft.com/office/drawing/2014/main" id="{6737B2A4-2769-40DC-B72C-EED9B98CD4F3}"/>
              </a:ext>
            </a:extLst>
          </p:cNvPr>
          <p:cNvGrpSpPr/>
          <p:nvPr/>
        </p:nvGrpSpPr>
        <p:grpSpPr>
          <a:xfrm>
            <a:off x="5835590" y="2181763"/>
            <a:ext cx="563810" cy="412954"/>
            <a:chOff x="7969084" y="4772847"/>
            <a:chExt cx="802441" cy="592760"/>
          </a:xfrm>
        </p:grpSpPr>
        <p:pic>
          <p:nvPicPr>
            <p:cNvPr id="68" name="Picture 3">
              <a:extLst>
                <a:ext uri="{FF2B5EF4-FFF2-40B4-BE49-F238E27FC236}">
                  <a16:creationId xmlns:a16="http://schemas.microsoft.com/office/drawing/2014/main" id="{FBE6F312-4CE9-4F2C-96AD-6A628CBB60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6401" y="4779818"/>
              <a:ext cx="745124" cy="585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Textfeld 33">
              <a:extLst>
                <a:ext uri="{FF2B5EF4-FFF2-40B4-BE49-F238E27FC236}">
                  <a16:creationId xmlns:a16="http://schemas.microsoft.com/office/drawing/2014/main" id="{F483FC5A-A26E-4C49-BA83-E38FDC43BE25}"/>
                </a:ext>
              </a:extLst>
            </p:cNvPr>
            <p:cNvSpPr txBox="1"/>
            <p:nvPr/>
          </p:nvSpPr>
          <p:spPr>
            <a:xfrm>
              <a:off x="7969084" y="4772847"/>
              <a:ext cx="802441" cy="44178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700" dirty="0">
                  <a:solidFill>
                    <a:schemeClr val="bg1"/>
                  </a:solidFill>
                </a:rPr>
                <a:t>Apps</a:t>
              </a:r>
            </a:p>
            <a:p>
              <a:pPr algn="ctr"/>
              <a:r>
                <a:rPr lang="de-DE" sz="700" dirty="0" err="1">
                  <a:solidFill>
                    <a:schemeClr val="bg1"/>
                  </a:solidFill>
                </a:rPr>
                <a:t>WebRTC</a:t>
              </a:r>
              <a:endParaRPr lang="de-DE" sz="700" dirty="0">
                <a:solidFill>
                  <a:schemeClr val="bg1"/>
                </a:solidFill>
              </a:endParaRPr>
            </a:p>
          </p:txBody>
        </p:sp>
      </p:grpSp>
      <p:pic>
        <p:nvPicPr>
          <p:cNvPr id="72" name="Picture 10">
            <a:extLst>
              <a:ext uri="{FF2B5EF4-FFF2-40B4-BE49-F238E27FC236}">
                <a16:creationId xmlns:a16="http://schemas.microsoft.com/office/drawing/2014/main" id="{F02D0407-2333-44D6-8DBC-19950BBEEA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8348" y="1830177"/>
            <a:ext cx="306698" cy="27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2" descr="C:\Users\mdr\Desktop\Smartphone_Display_an.jpg">
            <a:extLst>
              <a:ext uri="{FF2B5EF4-FFF2-40B4-BE49-F238E27FC236}">
                <a16:creationId xmlns:a16="http://schemas.microsoft.com/office/drawing/2014/main" id="{0E2A3559-230E-4DF7-8FDC-F6550B7017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4912" y="1851705"/>
            <a:ext cx="153827" cy="245762"/>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0">
            <a:extLst>
              <a:ext uri="{FF2B5EF4-FFF2-40B4-BE49-F238E27FC236}">
                <a16:creationId xmlns:a16="http://schemas.microsoft.com/office/drawing/2014/main" id="{9C4467E7-8894-41CD-8A5B-2C80999F59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6216" y="1482378"/>
            <a:ext cx="306698" cy="27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2" descr="C:\Users\mdr\Desktop\Smartphone_Display_an.jpg">
            <a:extLst>
              <a:ext uri="{FF2B5EF4-FFF2-40B4-BE49-F238E27FC236}">
                <a16:creationId xmlns:a16="http://schemas.microsoft.com/office/drawing/2014/main" id="{E57C4333-9397-4D99-83D6-25DFE22E37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9120" y="1522023"/>
            <a:ext cx="153827" cy="24576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0">
            <a:extLst>
              <a:ext uri="{FF2B5EF4-FFF2-40B4-BE49-F238E27FC236}">
                <a16:creationId xmlns:a16="http://schemas.microsoft.com/office/drawing/2014/main" id="{82C61B88-F5BB-4A8A-A6E7-0BB6B95848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2560" y="1549616"/>
            <a:ext cx="306698" cy="274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3">
            <a:extLst>
              <a:ext uri="{FF2B5EF4-FFF2-40B4-BE49-F238E27FC236}">
                <a16:creationId xmlns:a16="http://schemas.microsoft.com/office/drawing/2014/main" id="{1C6DB3D3-3E6D-4677-8E94-3D76ADABBF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0977" y="1821749"/>
            <a:ext cx="229899" cy="22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 name="Picture 3">
            <a:extLst>
              <a:ext uri="{FF2B5EF4-FFF2-40B4-BE49-F238E27FC236}">
                <a16:creationId xmlns:a16="http://schemas.microsoft.com/office/drawing/2014/main" id="{0A28BB31-65BD-45E2-A7D4-5841A795F9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4778" y="1632182"/>
            <a:ext cx="229899" cy="22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11">
            <a:extLst>
              <a:ext uri="{FF2B5EF4-FFF2-40B4-BE49-F238E27FC236}">
                <a16:creationId xmlns:a16="http://schemas.microsoft.com/office/drawing/2014/main" id="{6BB958BE-B43B-4F37-9107-750D1025554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6352" y="1552237"/>
            <a:ext cx="736501" cy="18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 name="Abgerundetes Rechteck 87"/>
          <p:cNvSpPr/>
          <p:nvPr/>
        </p:nvSpPr>
        <p:spPr>
          <a:xfrm>
            <a:off x="3949840" y="1180048"/>
            <a:ext cx="2584614" cy="1441979"/>
          </a:xfrm>
          <a:prstGeom prst="roundRect">
            <a:avLst>
              <a:gd name="adj" fmla="val 2927"/>
            </a:avLst>
          </a:prstGeom>
          <a:noFill/>
        </p:spPr>
        <p:style>
          <a:lnRef idx="2">
            <a:schemeClr val="dk1"/>
          </a:lnRef>
          <a:fillRef idx="1">
            <a:schemeClr val="lt1"/>
          </a:fillRef>
          <a:effectRef idx="0">
            <a:schemeClr val="dk1"/>
          </a:effectRef>
          <a:fontRef idx="minor">
            <a:schemeClr val="dk1"/>
          </a:fontRef>
        </p:style>
        <p:txBody>
          <a:bodyPr rtlCol="0" anchor="t"/>
          <a:lstStyle/>
          <a:p>
            <a:pPr algn="ctr"/>
            <a:r>
              <a:rPr lang="de-DE" sz="1400" dirty="0" err="1"/>
              <a:t>cutomer</a:t>
            </a:r>
            <a:r>
              <a:rPr lang="de-DE" sz="1400" dirty="0"/>
              <a:t> 2</a:t>
            </a:r>
            <a:endParaRPr lang="de-DE" sz="1050" dirty="0"/>
          </a:p>
        </p:txBody>
      </p:sp>
      <p:sp>
        <p:nvSpPr>
          <p:cNvPr id="89" name="Rechteck 88"/>
          <p:cNvSpPr/>
          <p:nvPr/>
        </p:nvSpPr>
        <p:spPr>
          <a:xfrm>
            <a:off x="4070256" y="1923004"/>
            <a:ext cx="1239601" cy="634654"/>
          </a:xfrm>
          <a:prstGeom prst="rect">
            <a:avLst/>
          </a:prstGeom>
          <a:solidFill>
            <a:schemeClr val="tx1">
              <a:lumMod val="75000"/>
              <a:lumOff val="25000"/>
            </a:schemeClr>
          </a:solidFill>
          <a:ln/>
        </p:spPr>
        <p:style>
          <a:lnRef idx="3">
            <a:schemeClr val="lt1"/>
          </a:lnRef>
          <a:fillRef idx="1">
            <a:schemeClr val="dk1"/>
          </a:fillRef>
          <a:effectRef idx="1">
            <a:schemeClr val="dk1"/>
          </a:effectRef>
          <a:fontRef idx="minor">
            <a:schemeClr val="lt1"/>
          </a:fontRef>
        </p:style>
        <p:txBody>
          <a:bodyPr rtlCol="0" anchor="t"/>
          <a:lstStyle/>
          <a:p>
            <a:pPr algn="ctr"/>
            <a:r>
              <a:rPr lang="de-DE" sz="900" dirty="0"/>
              <a:t>Exchange</a:t>
            </a:r>
            <a:endParaRPr lang="de-DE" sz="1000" dirty="0"/>
          </a:p>
          <a:p>
            <a:pPr marL="92075" indent="-92075">
              <a:buFont typeface="Arial" panose="020B0604020202020204" pitchFamily="34" charset="0"/>
              <a:buChar char="•"/>
            </a:pPr>
            <a:r>
              <a:rPr lang="de-DE" sz="800" dirty="0"/>
              <a:t>Mailserver </a:t>
            </a:r>
            <a:r>
              <a:rPr lang="de-DE" sz="800" dirty="0" err="1"/>
              <a:t>for</a:t>
            </a:r>
            <a:r>
              <a:rPr lang="de-DE" sz="800" dirty="0"/>
              <a:t> Fax</a:t>
            </a:r>
          </a:p>
          <a:p>
            <a:pPr marL="92075" indent="-92075">
              <a:buFont typeface="Arial" panose="020B0604020202020204" pitchFamily="34" charset="0"/>
              <a:buChar char="•"/>
            </a:pPr>
            <a:r>
              <a:rPr lang="de-DE" sz="800" dirty="0" err="1"/>
              <a:t>Addressbuch</a:t>
            </a:r>
            <a:r>
              <a:rPr lang="de-DE" sz="800" dirty="0"/>
              <a:t> (LDAP)</a:t>
            </a:r>
          </a:p>
          <a:p>
            <a:pPr marL="92075" indent="-92075">
              <a:buFont typeface="Arial" panose="020B0604020202020204" pitchFamily="34" charset="0"/>
              <a:buChar char="•"/>
            </a:pPr>
            <a:r>
              <a:rPr lang="de-DE" sz="800" dirty="0"/>
              <a:t>Presence </a:t>
            </a:r>
            <a:r>
              <a:rPr lang="de-DE" sz="800" dirty="0" err="1"/>
              <a:t>status</a:t>
            </a:r>
            <a:endParaRPr lang="de-DE" sz="800" dirty="0"/>
          </a:p>
        </p:txBody>
      </p:sp>
      <p:sp>
        <p:nvSpPr>
          <p:cNvPr id="7" name="Textfeld 6">
            <a:extLst>
              <a:ext uri="{FF2B5EF4-FFF2-40B4-BE49-F238E27FC236}">
                <a16:creationId xmlns:a16="http://schemas.microsoft.com/office/drawing/2014/main" id="{D0C3083B-560C-358E-FDBC-F23C822594E5}"/>
              </a:ext>
            </a:extLst>
          </p:cNvPr>
          <p:cNvSpPr txBox="1"/>
          <p:nvPr/>
        </p:nvSpPr>
        <p:spPr>
          <a:xfrm>
            <a:off x="481189" y="148277"/>
            <a:ext cx="7360933" cy="523220"/>
          </a:xfrm>
          <a:prstGeom prst="rect">
            <a:avLst/>
          </a:prstGeom>
          <a:noFill/>
        </p:spPr>
        <p:txBody>
          <a:bodyPr wrap="square" rtlCol="0">
            <a:spAutoFit/>
          </a:bodyPr>
          <a:lstStyle/>
          <a:p>
            <a:r>
              <a:rPr lang="de-DE" sz="2800" dirty="0">
                <a:solidFill>
                  <a:srgbClr val="002060"/>
                </a:solidFill>
              </a:rPr>
              <a:t>Network Design </a:t>
            </a:r>
            <a:r>
              <a:rPr lang="de-DE" sz="2800" dirty="0" err="1">
                <a:solidFill>
                  <a:srgbClr val="002060"/>
                </a:solidFill>
              </a:rPr>
              <a:t>Example</a:t>
            </a:r>
            <a:r>
              <a:rPr lang="de-DE" sz="2800" dirty="0">
                <a:solidFill>
                  <a:srgbClr val="002060"/>
                </a:solidFill>
              </a:rPr>
              <a:t> Cloud 2</a:t>
            </a:r>
          </a:p>
        </p:txBody>
      </p:sp>
      <p:grpSp>
        <p:nvGrpSpPr>
          <p:cNvPr id="12" name="Gruppieren 11">
            <a:extLst>
              <a:ext uri="{FF2B5EF4-FFF2-40B4-BE49-F238E27FC236}">
                <a16:creationId xmlns:a16="http://schemas.microsoft.com/office/drawing/2014/main" id="{B4FB4406-A560-6519-CF1C-0D1ED10CA4AC}"/>
              </a:ext>
            </a:extLst>
          </p:cNvPr>
          <p:cNvGrpSpPr/>
          <p:nvPr/>
        </p:nvGrpSpPr>
        <p:grpSpPr>
          <a:xfrm>
            <a:off x="2144871" y="4339822"/>
            <a:ext cx="904243" cy="751318"/>
            <a:chOff x="1168150" y="1107660"/>
            <a:chExt cx="976461" cy="751318"/>
          </a:xfrm>
        </p:grpSpPr>
        <p:sp>
          <p:nvSpPr>
            <p:cNvPr id="13" name="Rechteck 12">
              <a:extLst>
                <a:ext uri="{FF2B5EF4-FFF2-40B4-BE49-F238E27FC236}">
                  <a16:creationId xmlns:a16="http://schemas.microsoft.com/office/drawing/2014/main" id="{A7416F89-F90E-4727-9218-30A9F8300DB2}"/>
                </a:ext>
              </a:extLst>
            </p:cNvPr>
            <p:cNvSpPr/>
            <p:nvPr/>
          </p:nvSpPr>
          <p:spPr>
            <a:xfrm>
              <a:off x="1168150" y="1107660"/>
              <a:ext cx="976461" cy="7513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de-DE" sz="900" dirty="0"/>
                <a:t>App Platform</a:t>
              </a:r>
            </a:p>
            <a:p>
              <a:pPr marL="92075" indent="-92075">
                <a:buFont typeface="Arial" panose="020B0604020202020204" pitchFamily="34" charset="0"/>
                <a:buChar char="•"/>
              </a:pPr>
              <a:r>
                <a:rPr lang="de-DE" sz="800" dirty="0"/>
                <a:t>Apps</a:t>
              </a:r>
            </a:p>
          </p:txBody>
        </p:sp>
        <p:sp>
          <p:nvSpPr>
            <p:cNvPr id="14" name="Rechteck 13">
              <a:extLst>
                <a:ext uri="{FF2B5EF4-FFF2-40B4-BE49-F238E27FC236}">
                  <a16:creationId xmlns:a16="http://schemas.microsoft.com/office/drawing/2014/main" id="{E7AFE642-7207-ACF7-4E5F-25EBE7A0F55C}"/>
                </a:ext>
              </a:extLst>
            </p:cNvPr>
            <p:cNvSpPr/>
            <p:nvPr/>
          </p:nvSpPr>
          <p:spPr>
            <a:xfrm>
              <a:off x="1417069" y="1707654"/>
              <a:ext cx="727542" cy="15132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DE" sz="600" dirty="0" err="1"/>
                <a:t>xx.xx.xx.xx</a:t>
              </a:r>
              <a:endParaRPr lang="de-DE" sz="600" dirty="0"/>
            </a:p>
          </p:txBody>
        </p:sp>
      </p:grpSp>
      <p:sp>
        <p:nvSpPr>
          <p:cNvPr id="15" name="Textfeld 14">
            <a:extLst>
              <a:ext uri="{FF2B5EF4-FFF2-40B4-BE49-F238E27FC236}">
                <a16:creationId xmlns:a16="http://schemas.microsoft.com/office/drawing/2014/main" id="{03ADB04F-EAB3-0DD3-61DB-2C336A175D30}"/>
              </a:ext>
            </a:extLst>
          </p:cNvPr>
          <p:cNvSpPr txBox="1"/>
          <p:nvPr/>
        </p:nvSpPr>
        <p:spPr>
          <a:xfrm>
            <a:off x="3412044" y="4495045"/>
            <a:ext cx="1372633" cy="523220"/>
          </a:xfrm>
          <a:prstGeom prst="rect">
            <a:avLst/>
          </a:prstGeom>
          <a:solidFill>
            <a:srgbClr val="FFFF00"/>
          </a:solidFill>
          <a:ln>
            <a:solidFill>
              <a:srgbClr val="C00000"/>
            </a:solidFill>
          </a:ln>
        </p:spPr>
        <p:txBody>
          <a:bodyPr wrap="square" rtlCol="0">
            <a:spAutoFit/>
          </a:bodyPr>
          <a:lstStyle/>
          <a:p>
            <a:pPr algn="ctr"/>
            <a:r>
              <a:rPr lang="de-DE" sz="1400" b="1" dirty="0">
                <a:solidFill>
                  <a:srgbClr val="C00000"/>
                </a:solidFill>
              </a:rPr>
              <a:t>Switch off</a:t>
            </a:r>
          </a:p>
          <a:p>
            <a:pPr algn="ctr"/>
            <a:r>
              <a:rPr lang="de-DE" sz="1400" b="1" dirty="0">
                <a:solidFill>
                  <a:srgbClr val="C00000"/>
                </a:solidFill>
              </a:rPr>
              <a:t>SIP ALG!</a:t>
            </a:r>
            <a:endParaRPr lang="en-US" sz="1400" b="1" dirty="0">
              <a:solidFill>
                <a:srgbClr val="C00000"/>
              </a:solidFill>
            </a:endParaRPr>
          </a:p>
        </p:txBody>
      </p:sp>
    </p:spTree>
    <p:extLst>
      <p:ext uri="{BB962C8B-B14F-4D97-AF65-F5344CB8AC3E}">
        <p14:creationId xmlns:p14="http://schemas.microsoft.com/office/powerpoint/2010/main" val="3110855811"/>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05FDBE53-DC1F-45EE-B7FD-381F4695F948}" vid="{E7ADA4A8-10F2-4271-9CAC-7575A6CB3E9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1035</Words>
  <Application>Microsoft Office PowerPoint</Application>
  <PresentationFormat>Breitbild</PresentationFormat>
  <Paragraphs>367</Paragraphs>
  <Slides>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vt:i4>
      </vt:variant>
    </vt:vector>
  </HeadingPairs>
  <TitlesOfParts>
    <vt:vector size="11" baseType="lpstr">
      <vt:lpstr>Arial</vt:lpstr>
      <vt:lpstr>Calibri</vt:lpstr>
      <vt:lpstr>Segoe UI</vt:lpstr>
      <vt:lpstr>Segoe UI Semibold</vt:lpstr>
      <vt:lpstr>Default Theme</vt:lpstr>
      <vt:lpstr>PowerPoint-Präsentation</vt:lpstr>
      <vt:lpstr>PowerPoint-Präsentation</vt:lpstr>
      <vt:lpstr>PowerPoint-Präsentation</vt:lpstr>
      <vt:lpstr>PowerPoint-Präsentation</vt:lpstr>
      <vt:lpstr>PowerPoint-Präsentation</vt:lpstr>
      <vt:lpstr>PowerPoint-Präsentation</vt:lpstr>
    </vt:vector>
  </TitlesOfParts>
  <Company>t-rust.net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design templates</dc:title>
  <dc:creator>tobias.rust@t-rust.net</dc:creator>
  <cp:lastModifiedBy>Tobias Rust</cp:lastModifiedBy>
  <cp:revision>8</cp:revision>
  <dcterms:created xsi:type="dcterms:W3CDTF">2024-01-29T14:39:58Z</dcterms:created>
  <dcterms:modified xsi:type="dcterms:W3CDTF">2024-01-31T20:03:08Z</dcterms:modified>
</cp:coreProperties>
</file>